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73" r:id="rId2"/>
    <p:sldId id="443" r:id="rId3"/>
    <p:sldId id="418" r:id="rId4"/>
    <p:sldId id="420" r:id="rId5"/>
    <p:sldId id="351" r:id="rId6"/>
    <p:sldId id="421" r:id="rId7"/>
    <p:sldId id="405" r:id="rId8"/>
    <p:sldId id="422" r:id="rId9"/>
    <p:sldId id="389" r:id="rId10"/>
    <p:sldId id="423" r:id="rId11"/>
    <p:sldId id="349" r:id="rId12"/>
    <p:sldId id="336" r:id="rId13"/>
    <p:sldId id="428" r:id="rId14"/>
    <p:sldId id="429" r:id="rId15"/>
    <p:sldId id="427" r:id="rId16"/>
    <p:sldId id="431" r:id="rId17"/>
    <p:sldId id="366" r:id="rId18"/>
    <p:sldId id="352" r:id="rId19"/>
    <p:sldId id="444" r:id="rId20"/>
    <p:sldId id="364" r:id="rId21"/>
    <p:sldId id="332" r:id="rId22"/>
    <p:sldId id="432" r:id="rId23"/>
    <p:sldId id="426" r:id="rId24"/>
    <p:sldId id="434" r:id="rId25"/>
    <p:sldId id="435" r:id="rId26"/>
    <p:sldId id="339" r:id="rId27"/>
    <p:sldId id="333" r:id="rId28"/>
    <p:sldId id="368" r:id="rId29"/>
    <p:sldId id="404" r:id="rId30"/>
    <p:sldId id="383" r:id="rId31"/>
    <p:sldId id="437" r:id="rId32"/>
    <p:sldId id="356" r:id="rId33"/>
    <p:sldId id="450" r:id="rId34"/>
    <p:sldId id="447" r:id="rId35"/>
    <p:sldId id="357" r:id="rId36"/>
    <p:sldId id="445" r:id="rId37"/>
    <p:sldId id="451" r:id="rId38"/>
    <p:sldId id="448" r:id="rId39"/>
    <p:sldId id="449" r:id="rId40"/>
    <p:sldId id="452" r:id="rId41"/>
    <p:sldId id="453" r:id="rId42"/>
    <p:sldId id="358" r:id="rId43"/>
    <p:sldId id="454" r:id="rId44"/>
    <p:sldId id="455" r:id="rId45"/>
    <p:sldId id="359" r:id="rId46"/>
    <p:sldId id="456" r:id="rId47"/>
    <p:sldId id="350" r:id="rId48"/>
    <p:sldId id="401" r:id="rId49"/>
    <p:sldId id="403" r:id="rId50"/>
    <p:sldId id="406" r:id="rId51"/>
    <p:sldId id="407" r:id="rId52"/>
    <p:sldId id="417" r:id="rId53"/>
    <p:sldId id="424" r:id="rId54"/>
    <p:sldId id="425" r:id="rId55"/>
    <p:sldId id="433" r:id="rId56"/>
    <p:sldId id="436" r:id="rId57"/>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C53"/>
    <a:srgbClr val="FF4A01"/>
    <a:srgbClr val="FF6600"/>
    <a:srgbClr val="489075"/>
    <a:srgbClr val="EEBF7B"/>
    <a:srgbClr val="996600"/>
    <a:srgbClr val="FA607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484" autoAdjust="0"/>
    <p:restoredTop sz="71189" autoAdjust="0"/>
  </p:normalViewPr>
  <p:slideViewPr>
    <p:cSldViewPr snapToGrid="0" showGuides="1">
      <p:cViewPr>
        <p:scale>
          <a:sx n="60" d="100"/>
          <a:sy n="60" d="100"/>
        </p:scale>
        <p:origin x="-768" y="-2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517"/>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999CCFA-12A0-4278-903D-E5EE13DE460E}" type="datetimeFigureOut">
              <a:rPr lang="en-US"/>
              <a:pPr>
                <a:defRPr/>
              </a:pPr>
              <a:t>3/28/2009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E4B3997-DCDC-42D2-9E0B-AA13841F1AE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5C3D2409-A4A8-46DE-92FC-EE170FA5E37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texasgeologicalpress.com/blog/big-bend-vistas-2nd-editio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Laramide Orogeny did</a:t>
            </a:r>
            <a:r>
              <a:rPr lang="en-US" baseline="0" dirty="0" smtClean="0"/>
              <a:t> a lot more than fold limestone. When the subduction angle of the Farallon plate flattened, the volcanic arc shifted eastward.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Towards</a:t>
            </a:r>
            <a:r>
              <a:rPr lang="en-US" baseline="0" dirty="0" smtClean="0"/>
              <a:t> the center of the more westerly caldera the softer ash layers have been eroded leaving a depression in the Chisos Mountains simply know as “The Basin”.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almost exactly 1 mile </a:t>
            </a:r>
            <a:r>
              <a:rPr lang="en-US" baseline="0" dirty="0" smtClean="0"/>
              <a:t>high, The </a:t>
            </a:r>
            <a:r>
              <a:rPr lang="en-US" baseline="0" dirty="0" smtClean="0"/>
              <a:t>Basin provides welcome relief from the often oppressive west Texas heat. The surrounding intrusions and lava flows that make up the encircling mountains create a picturesque near-360 degree panorama that is the park’s most visited attraction.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drop of rain </a:t>
            </a:r>
            <a:r>
              <a:rPr lang="en-US" baseline="0" dirty="0" smtClean="0"/>
              <a:t>that falls on The Basin drains through one canyon, known as The Window because of the spectacular frame it provides to the distant lowland vista.</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Most</a:t>
            </a:r>
            <a:r>
              <a:rPr lang="en-US" baseline="0" dirty="0" smtClean="0"/>
              <a:t> visitors to The Basin assume incorrectly that </a:t>
            </a:r>
            <a:r>
              <a:rPr lang="en-US" dirty="0" smtClean="0"/>
              <a:t>it had to form via some catastrophic event like the explosion or</a:t>
            </a:r>
            <a:r>
              <a:rPr lang="en-US" baseline="0" dirty="0" smtClean="0"/>
              <a:t> collapse of a volcano.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Actually, the feature is only indirectly associated with the caldera here, and is more closely related to the erosion of the lava and ash that covered the caldera and the emplacement of the magmatic intrusion that comprises Ward Mountain. This intrusion pushed the lava-capped ash upwards </a:t>
            </a:r>
            <a:r>
              <a:rPr lang="en-US" dirty="0" smtClean="0"/>
              <a:t>into a broad dome. The fractured rocks forming the crest of the dome were eroded more rapidly than the lower rocks. Eventually, part of the lava cover was removed, exposing the underlying rocks. Erosion continued, breaching the lava until the underlying softer rocks in the center of the Basin were exposed.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Sapping was an important process in forming the Basin. The softer volcanic ash and sandstone beds underlying the massive jointed lava cap were more easily eroded than the lava. The lava was undermined and fell into the valley below, and as the sapping continued, the lava cliffs retreated.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Casa Grande is a remnant of the all-but</a:t>
            </a:r>
            <a:r>
              <a:rPr lang="en-US" baseline="0" dirty="0" smtClean="0"/>
              <a:t>-eroded capping lava flow.</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Towering</a:t>
            </a:r>
            <a:r>
              <a:rPr lang="en-US" baseline="0" dirty="0" smtClean="0"/>
              <a:t> above The Basin, i</a:t>
            </a:r>
            <a:r>
              <a:rPr lang="en-US" dirty="0" smtClean="0"/>
              <a:t>t is one of the most obvious and photographed</a:t>
            </a:r>
            <a:r>
              <a:rPr lang="en-US" baseline="0" dirty="0" smtClean="0"/>
              <a:t> landforms in the park. Beneath it lie the softer ash deposits.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Erosion</a:t>
            </a:r>
            <a:r>
              <a:rPr lang="en-US" baseline="0" dirty="0" smtClean="0"/>
              <a:t> along joints in the ash have resulted whimsical landforms like “</a:t>
            </a:r>
            <a:r>
              <a:rPr lang="en-US" dirty="0" smtClean="0"/>
              <a:t>Cowboy Boot”. These joints</a:t>
            </a:r>
            <a:r>
              <a:rPr lang="en-US" baseline="0" dirty="0" smtClean="0"/>
              <a:t> were formed by the forceful intrusion of magma below. </a:t>
            </a:r>
            <a:r>
              <a:rPr lang="en-US" dirty="0" smtClean="0"/>
              <a:t>Ash that has hardened into</a:t>
            </a:r>
            <a:r>
              <a:rPr lang="en-US" baseline="0" dirty="0" smtClean="0"/>
              <a:t> rock is known as tuff.</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a:t>
            </a:r>
            <a:r>
              <a:rPr lang="en-US" baseline="0" dirty="0" smtClean="0"/>
              <a:t>volcanic ash can deposit far from its volcanic source, t</a:t>
            </a:r>
            <a:r>
              <a:rPr lang="en-US" dirty="0" smtClean="0"/>
              <a:t>uff blankets</a:t>
            </a:r>
            <a:r>
              <a:rPr lang="en-US" baseline="0" dirty="0" smtClean="0"/>
              <a:t> broad areas of Big Bend. It is particularly obvious towards the southwestern part of the park where it contrasts nicely next to the darker lava rocks capping it there.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Notice the greater distance between the arc and trench during the Laramide Orogeny.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exposed beautifully along the walls of</a:t>
            </a:r>
            <a:r>
              <a:rPr lang="en-US" baseline="0" dirty="0" smtClean="0"/>
              <a:t> “</a:t>
            </a:r>
            <a:r>
              <a:rPr lang="en-US" dirty="0" smtClean="0"/>
              <a:t>Tuff Canyon”</a:t>
            </a:r>
            <a:r>
              <a:rPr lang="en-US" baseline="0" dirty="0" smtClean="0"/>
              <a:t>, more than 12 miles from the Chisos Mountains in the background.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1113CE9-1E37-4CD8-A450-5CDB3C0893A4}" type="slidenum">
              <a:rPr lang="en-US" smtClean="0"/>
              <a:pPr/>
              <a:t>21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n-US" dirty="0" smtClean="0"/>
              <a:t>You can see that even this</a:t>
            </a:r>
            <a:r>
              <a:rPr lang="en-US" baseline="0" dirty="0" smtClean="0"/>
              <a:t> “hardened” form of ash is not really very hard. </a:t>
            </a:r>
            <a:r>
              <a:rPr lang="en-US" dirty="0" smtClean="0"/>
              <a:t>It</a:t>
            </a:r>
            <a:r>
              <a:rPr lang="en-US" baseline="0" dirty="0" smtClean="0"/>
              <a:t> quickly erodes under the blade of running water.</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Sometimes morphing into humanlike entities (even without the ingestion of a certain sacred cactus reported to grow in Big Bend!).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Just next door</a:t>
            </a:r>
            <a:r>
              <a:rPr lang="en-US" baseline="0" dirty="0" smtClean="0"/>
              <a:t> to Tuff Canyon is </a:t>
            </a:r>
            <a:r>
              <a:rPr lang="en-US" dirty="0" smtClean="0"/>
              <a:t>Cerro Castellan where the tuff</a:t>
            </a:r>
            <a:r>
              <a:rPr lang="en-US" baseline="0" dirty="0" smtClean="0"/>
              <a:t> is overlain by younger lava flows.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a:t>
            </a:r>
            <a:r>
              <a:rPr lang="en-US" baseline="0" dirty="0" smtClean="0"/>
              <a:t> base of Cerro Castellan there is a hardened “lava neck” through which magma once flowed toward the surface. The remarkably wood-like grain results from flow-induced shear-stress, which was unusually high due to the extreme viscosity of the silica-rich magma combined with the narrow diameter of the neck. The “knot-hole” probably once held a rock that was carried upward by the magma.</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Magma</a:t>
            </a:r>
            <a:r>
              <a:rPr lang="en-US" baseline="0" dirty="0" smtClean="0"/>
              <a:t> was more commonly brought to the surface via a system of feeder dikes. Some of these dikes are remarkably continuous relative to their thickness. This one is only about 20 feet thick, yet it can be traced across the surface for more than 12 miles!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Others, like the dike</a:t>
            </a:r>
            <a:r>
              <a:rPr lang="en-US" baseline="0" dirty="0" smtClean="0"/>
              <a:t> that was eroded into the “Mule Ears” …</a:t>
            </a:r>
            <a:endParaRPr lang="en-US" dirty="0" smtClean="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FEED5E81-58D3-4C4B-8A38-752E893AB0CC}" type="slidenum">
              <a:rPr lang="en-US" smtClean="0"/>
              <a:pPr/>
              <a:t>27</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dirty="0" smtClean="0"/>
              <a:t>… </a:t>
            </a:r>
            <a:r>
              <a:rPr lang="en-US" baseline="0" dirty="0" smtClean="0"/>
              <a:t>is several hundred feet thick yet much less </a:t>
            </a:r>
            <a:r>
              <a:rPr lang="en-US" baseline="0" dirty="0" smtClean="0"/>
              <a:t>laterally continuous. </a:t>
            </a:r>
            <a:endParaRPr lang="en-US" dirty="0" smtClean="0"/>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“Elephant Tusk”</a:t>
            </a:r>
            <a:r>
              <a:rPr lang="en-US" baseline="0" dirty="0" smtClean="0"/>
              <a:t> is yet another Big Bend igneous intrusion.</a:t>
            </a:r>
            <a:r>
              <a:rPr lang="en-US" dirty="0" smtClean="0"/>
              <a:t> Although almost every </a:t>
            </a:r>
            <a:r>
              <a:rPr lang="en-US" dirty="0" smtClean="0"/>
              <a:t>imaginable size </a:t>
            </a:r>
            <a:r>
              <a:rPr lang="en-US" dirty="0" smtClean="0"/>
              <a:t>and shape of igneous intrusion </a:t>
            </a:r>
            <a:r>
              <a:rPr lang="en-US" dirty="0" smtClean="0"/>
              <a:t>is </a:t>
            </a:r>
            <a:r>
              <a:rPr lang="en-US" dirty="0" smtClean="0"/>
              <a:t>here,</a:t>
            </a:r>
            <a:r>
              <a:rPr lang="en-US" baseline="0" dirty="0" smtClean="0"/>
              <a:t> the majority formed from felsic magma that crystallized fairly close to the surface.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Of these, laccoliths</a:t>
            </a:r>
            <a:r>
              <a:rPr lang="en-US" baseline="0" dirty="0" smtClean="0"/>
              <a:t> are p</a:t>
            </a:r>
            <a:r>
              <a:rPr lang="en-US" dirty="0" smtClean="0"/>
              <a:t>articularly common</a:t>
            </a:r>
            <a:r>
              <a:rPr lang="en-US" baseline="0" dirty="0" smtClean="0"/>
              <a:t> in Big Bend National Park, a</a:t>
            </a:r>
            <a:r>
              <a:rPr lang="en-US" dirty="0" smtClean="0"/>
              <a:t>lthough they</a:t>
            </a:r>
            <a:r>
              <a:rPr lang="en-US" baseline="0" dirty="0" smtClean="0"/>
              <a:t> are </a:t>
            </a:r>
            <a:r>
              <a:rPr lang="en-US" dirty="0" smtClean="0"/>
              <a:t>relatively uncommon intrusions elsewhere.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Following the Laramide Orogeny the convergence rate slowed between the Farallon Plate (FAR) and North American Plate (NAM), which gave time for the Farallon Plate to sink. Mantle flowed into the widening gap between the North American Plate and the sinking Farallon plate causing magmatism to shift back towards the trench. The result of all this on Big Bend is that arc magmatism shifted into the area during the climax of the Laramide Orogeny in the Eocene and Oligocene epochs, and then retreated from the area before Basin and Range extension began in the Miocene. As we learned from our study of the Basin and Range, extension of the continent causes bimodal volcanism, which in this case will be deposited on top of the Laramide age arc-related volcanic rocks.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form the characteristic mushroom-shaped intrusions, viscous, felsic magma must be emplaced between rock layers at a depth shallow enough to allow for the doming of the rocks above the laccolith. Mafic magma can not form laccoliths because </a:t>
            </a:r>
            <a:r>
              <a:rPr lang="en-US" baseline="0" dirty="0" smtClean="0"/>
              <a:t>its </a:t>
            </a:r>
            <a:r>
              <a:rPr lang="en-US" baseline="0" dirty="0" smtClean="0"/>
              <a:t>lower viscosity makes it spread out more thinly between the layers (forming sills). The rise </a:t>
            </a:r>
            <a:r>
              <a:rPr lang="en-US" baseline="0" dirty="0" smtClean="0"/>
              <a:t>of </a:t>
            </a:r>
            <a:r>
              <a:rPr lang="en-US" baseline="0" dirty="0" smtClean="0"/>
              <a:t>laccolith-forming magma is driven by the relatively low density of felsic magma. Felsic magma is so buoyant in fact, that in most situations when it gets close enough to the surface to form a laccolith, it is less dense than the surrounding rocks so it just keeps rising to the surface. That’s why laccoliths are rare worldwide.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Laccoliths are common in Big Bend, however, because</a:t>
            </a:r>
            <a:r>
              <a:rPr lang="en-US" baseline="0" dirty="0" smtClean="0"/>
              <a:t> the surface rocks here are limestones and tuffs whose density is low enough to float atop the magma that formed the laccolith. The pairing of limestone and felsic magma is geologically unusual and reflects the great distance to which Laramide magmatism swept into the interior of North America – all the way into an environment rarely affected by arc magmatism, the limestone-filled forearc basin.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Laramide folding and magmatism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gave way to Basin and Range extension in the late Cenozoic, which produced long, conspicuous, linear escarpments along major normal faults.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scarp</a:t>
            </a:r>
            <a:r>
              <a:rPr lang="en-US" baseline="0" dirty="0" smtClean="0"/>
              <a:t> cut by Santa Elena Canyon is particularly noticeable.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its base lies the Terlingua Fault</a:t>
            </a:r>
            <a:r>
              <a:rPr lang="en-US" baseline="0" dirty="0" smtClean="0"/>
              <a:t> above which a much thicker pile of sediments had accumulated, but now are mostly eroded.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Intense</a:t>
            </a:r>
            <a:r>
              <a:rPr lang="en-US" baseline="0" dirty="0" smtClean="0"/>
              <a:t> episodes of erosion and deposition accompanied the Basin and Range extension of the Big Bend area as climate and extension rates fluctuated.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Remnants</a:t>
            </a:r>
            <a:r>
              <a:rPr lang="en-US" baseline="0" dirty="0" smtClean="0"/>
              <a:t> of late Cenozoic depositional and erosional surfaces abound in Big Bend. Although not as geologically sexy as laccoliths and Laramide anticlines, they are nonetheless an important component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baseline="0" dirty="0" smtClean="0"/>
              <a:t>in the formation of the gorgeous slot canyons (like Santa Elena) that slice across the normal fault scarps. The Rio Grande River here is a transverse stream – meaning that it flows across the faults and fault blocks. It is also superimposed,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which means that it was let down from higher levels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Big</a:t>
            </a:r>
            <a:r>
              <a:rPr lang="en-US" baseline="0" dirty="0" smtClean="0"/>
              <a:t> Bend National Park the Laramide-age volcanic rocks outcrop mostly in the central to southwestern portions of the park.</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by erosion. During downcutting, the Rio Grande and its tributaries removed sand and gravel that once filled the basins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exposed the bedrock</a:t>
            </a:r>
            <a:r>
              <a:rPr lang="en-US" baseline="0" dirty="0" smtClean="0"/>
              <a:t> of the upfaulted blocks.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basin in the foreground</a:t>
            </a:r>
            <a:r>
              <a:rPr lang="en-US" baseline="0" dirty="0" smtClean="0"/>
              <a:t> was once filled to its brim with sediment. Santa Elena Canyon will become even deeper as sediment continues to be removed from the basin. One might ask why this process happens along the Rio Grande but not in other parts of the Basin and Range.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Remember that there is no outlet for rivers draining into the Great Basin, so sediment ultimately accumulates there.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Areas drained by the Rio Grande River, however, are ultimately eroded, because the Rio Grande exits into the Gulf of Mexico. Note the protruding coastline at Brownsville, where mass quantities of the eroded sediment have deposited.</a:t>
            </a:r>
            <a:endParaRPr lang="en-US" dirty="0" smtClean="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removal of basin sediment</a:t>
            </a:r>
            <a:r>
              <a:rPr lang="en-US" baseline="0" dirty="0" smtClean="0"/>
              <a:t> has caused the Rio Grande River to downcut so rapidly in </a:t>
            </a:r>
            <a:r>
              <a:rPr lang="en-US" dirty="0" smtClean="0"/>
              <a:t>Santa Elena</a:t>
            </a:r>
            <a:r>
              <a:rPr lang="en-US" baseline="0" dirty="0" smtClean="0"/>
              <a:t> Canyon that there has been little time for widening processes to occur.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result is that some places in Santa Elena Canyon are so narrow that you can touch the walls of Mexico and the United States with outstretched arms.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92D7C2F4-847C-4462-BDDE-C15674B21411}" type="slidenum">
              <a:rPr lang="en-US" smtClean="0"/>
              <a:pPr/>
              <a:t>50</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smtClean="0"/>
              <a:t>Casa Grande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photograph is one of my favorites from </a:t>
            </a:r>
            <a:r>
              <a:rPr lang="en-US" dirty="0" smtClean="0">
                <a:hlinkClick r:id="rId3"/>
              </a:rPr>
              <a:t>Big Bend Vistas 2nd Edition</a:t>
            </a:r>
            <a:r>
              <a:rPr lang="en-US" dirty="0" smtClean="0"/>
              <a:t>. Crown Mountain is an extinct volcano overlying a volcanic vent on the rim of the Pine Canyon Caldera.</a:t>
            </a:r>
          </a:p>
          <a:p>
            <a:r>
              <a:rPr lang="en-US" dirty="0" smtClean="0"/>
              <a:t>The vent produced ash-flow tuff of the Pine Canyon Rhyolite followed by Boot Rock surge deposits, ash-flow tuffs and lavas and finally a lava dome. The dome is at the west end of the mountain and is not seen in this photograph in which spectacular Boot Rock pinnacles dominate the view. Light gray Chisos tuffs crop out in the foreground at bottom right.</a:t>
            </a:r>
          </a:p>
          <a:p>
            <a:r>
              <a:rPr lang="en-US" dirty="0" smtClean="0"/>
              <a:t>Photographed from Mile 5 on the Rio Grande Village road.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2B828F0-55EE-4D04-BD88-117168772866}" type="slidenum">
              <a:rPr lang="en-US" smtClean="0"/>
              <a:pPr/>
              <a:t>53</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t>Chisos Basin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248BCFE-F040-4D6A-B43C-D5D3F9EA3A50}" type="slidenum">
              <a:rPr lang="en-US" smtClean="0"/>
              <a:pPr/>
              <a:t>5</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dirty="0" smtClean="0"/>
              <a:t>They</a:t>
            </a:r>
            <a:r>
              <a:rPr lang="en-US" baseline="0" dirty="0" smtClean="0"/>
              <a:t> are particularly noteworthy in the rugged </a:t>
            </a:r>
            <a:r>
              <a:rPr lang="en-US" dirty="0" smtClean="0"/>
              <a:t>Chisos Mountains</a:t>
            </a:r>
            <a:r>
              <a:rPr lang="en-US" baseline="0" dirty="0" smtClean="0"/>
              <a:t> – a nearly 8000-foot high jumble of volcanic rocks and shallow igneous intrusions.</a:t>
            </a:r>
            <a:endParaRPr lang="en-US" dirty="0" smtClean="0"/>
          </a:p>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the water that falls on The Basin drains through one canyon, known as The Window because of the spectacular view it provides of the </a:t>
            </a:r>
            <a:r>
              <a:rPr lang="en-US" baseline="0" smtClean="0"/>
              <a:t>distant lowlands.</a:t>
            </a:r>
            <a:endParaRPr lang="en-US"/>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585CC1CD-17FD-4B85-9745-323668D5CD7A}" type="slidenum">
              <a:rPr lang="en-US" smtClean="0"/>
              <a:pPr/>
              <a:t>56</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en-US" dirty="0" smtClean="0"/>
              <a:t>Image created in 3DEM by applying a composite </a:t>
            </a:r>
            <a:r>
              <a:rPr lang="en-US" dirty="0" err="1" smtClean="0"/>
              <a:t>Landsat</a:t>
            </a:r>
            <a:r>
              <a:rPr lang="en-US" dirty="0" smtClean="0"/>
              <a:t> 7 ETM image over merged USGS 7.5' DEMs. </a:t>
            </a:r>
            <a:br>
              <a:rPr lang="en-US" dirty="0" smtClean="0"/>
            </a:b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248BCFE-F040-4D6A-B43C-D5D3F9EA3A50}" type="slidenum">
              <a:rPr lang="en-US" smtClean="0"/>
              <a:pPr/>
              <a:t>6</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Chisos Mountains are the eroded remains of two great volcanoes that once towered above the landscape, but like many great volcanoes, these collapsed into their magma chambers to form calderas.</a:t>
            </a:r>
            <a:endParaRPr lang="en-US" dirty="0" smtClean="0"/>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calderas are visible today,</a:t>
            </a:r>
            <a:r>
              <a:rPr lang="en-US" baseline="0" dirty="0" smtClean="0"/>
              <a:t> not as depressions, but as elevated, crudely circular areas because r</a:t>
            </a:r>
            <a:r>
              <a:rPr lang="en-US" dirty="0" smtClean="0"/>
              <a:t>esurgent</a:t>
            </a:r>
            <a:r>
              <a:rPr lang="en-US" baseline="0" dirty="0" smtClean="0"/>
              <a:t> volcanism filled the two </a:t>
            </a:r>
            <a:r>
              <a:rPr lang="en-US" dirty="0" smtClean="0"/>
              <a:t>calderas with volcanic</a:t>
            </a:r>
            <a:r>
              <a:rPr lang="en-US" baseline="0" dirty="0" smtClean="0"/>
              <a:t> domes, lava, ash and surge deposits.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structure is further complicated by the intrusion of dikes along the ring fractures that surrounded the calderas.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unusually chaotic topography</a:t>
            </a:r>
            <a:r>
              <a:rPr lang="en-US" baseline="0" dirty="0" smtClean="0"/>
              <a:t> of the Chisos Mountains mostly results from the intrusion of these ring dikes.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A283A-60E5-4F3A-9CAC-6D9468B84D5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312F8-363D-4342-9253-8495AD7EF9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B0D56-A76A-49E0-99D7-E6FE712D41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C1F35-5165-4D1C-8DC6-8D2B279629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4E83D-467E-4761-BEA3-9E4172DE4F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ACF4A-6339-4FC0-A674-D68C0C4F8A6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9C2DC7-CFB3-4415-9B60-9F325361EAA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6A4A8D-28E1-4615-A286-D39A20973B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291F21-198C-4A90-B5BE-95ACE17B1A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CD6EC-E465-40BD-9780-FE9904FD0A0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9AC56-C989-487C-ABD1-747D3146D3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20E180AF-9F78-4166-915F-18851FA3B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3490" name="Picture 2" descr="[Farallon+evolution.jpg]"/>
          <p:cNvPicPr>
            <a:picLocks noChangeAspect="1" noChangeArrowheads="1"/>
          </p:cNvPicPr>
          <p:nvPr/>
        </p:nvPicPr>
        <p:blipFill>
          <a:blip r:embed="rId3"/>
          <a:srcRect/>
          <a:stretch>
            <a:fillRect/>
          </a:stretch>
        </p:blipFill>
        <p:spPr bwMode="auto">
          <a:xfrm>
            <a:off x="2304618" y="191048"/>
            <a:ext cx="4534764" cy="6475903"/>
          </a:xfrm>
          <a:prstGeom prst="rect">
            <a:avLst/>
          </a:prstGeom>
          <a:noFill/>
          <a:ln w="12700">
            <a:solidFill>
              <a:schemeClr val="tx1"/>
            </a:solidFill>
          </a:ln>
          <a:effectLst>
            <a:outerShdw blurRad="50800" dist="76200" dir="2700000" algn="tl" rotWithShape="0">
              <a:prstClr val="black">
                <a:alpha val="40000"/>
              </a:prstClr>
            </a:outerShdw>
          </a:effectLst>
        </p:spPr>
      </p:pic>
      <p:sp>
        <p:nvSpPr>
          <p:cNvPr id="4" name="TextBox 3"/>
          <p:cNvSpPr txBox="1"/>
          <p:nvPr/>
        </p:nvSpPr>
        <p:spPr>
          <a:xfrm>
            <a:off x="0" y="838200"/>
            <a:ext cx="2286000" cy="954107"/>
          </a:xfrm>
          <a:prstGeom prst="rect">
            <a:avLst/>
          </a:prstGeom>
          <a:noFill/>
        </p:spPr>
        <p:txBody>
          <a:bodyPr wrap="square" rtlCol="0">
            <a:spAutoFit/>
          </a:bodyPr>
          <a:lstStyle/>
          <a:p>
            <a:r>
              <a:rPr lang="en-US" dirty="0" smtClean="0">
                <a:solidFill>
                  <a:schemeClr val="tx1"/>
                </a:solidFill>
              </a:rPr>
              <a:t>Laramide Orogeny</a:t>
            </a:r>
            <a:endParaRPr lang="en-US" dirty="0">
              <a:solidFill>
                <a:schemeClr val="tx1"/>
              </a:solidFill>
            </a:endParaRPr>
          </a:p>
        </p:txBody>
      </p:sp>
      <p:sp>
        <p:nvSpPr>
          <p:cNvPr id="5" name="Left Brace 4"/>
          <p:cNvSpPr/>
          <p:nvPr/>
        </p:nvSpPr>
        <p:spPr bwMode="auto">
          <a:xfrm>
            <a:off x="1981200" y="914400"/>
            <a:ext cx="381000" cy="914400"/>
          </a:xfrm>
          <a:prstGeom prst="leftBrace">
            <a:avLst>
              <a:gd name="adj1" fmla="val 28333"/>
              <a:gd name="adj2" fmla="val 48333"/>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deras.jpg"/>
          <p:cNvPicPr>
            <a:picLocks noChangeAspect="1"/>
          </p:cNvPicPr>
          <p:nvPr/>
        </p:nvPicPr>
        <p:blipFill>
          <a:blip r:embed="rId3"/>
          <a:stretch>
            <a:fillRect/>
          </a:stretch>
        </p:blipFill>
        <p:spPr>
          <a:xfrm>
            <a:off x="-117231" y="0"/>
            <a:ext cx="9378462" cy="6858000"/>
          </a:xfrm>
          <a:prstGeom prst="rect">
            <a:avLst/>
          </a:prstGeom>
        </p:spPr>
      </p:pic>
      <p:sp>
        <p:nvSpPr>
          <p:cNvPr id="3" name="TextBox 2"/>
          <p:cNvSpPr txBox="1"/>
          <p:nvPr/>
        </p:nvSpPr>
        <p:spPr>
          <a:xfrm>
            <a:off x="2816679" y="1600200"/>
            <a:ext cx="2623457"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Basin</a:t>
            </a:r>
            <a:endParaRPr lang="en-US" dirty="0">
              <a:effectLst>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hisos_basin_small"/>
          <p:cNvPicPr>
            <a:picLocks noChangeAspect="1" noChangeArrowheads="1"/>
          </p:cNvPicPr>
          <p:nvPr/>
        </p:nvPicPr>
        <p:blipFill>
          <a:blip r:embed="rId3"/>
          <a:srcRect/>
          <a:stretch>
            <a:fillRect/>
          </a:stretch>
        </p:blipFill>
        <p:spPr bwMode="auto">
          <a:xfrm>
            <a:off x="0" y="1219200"/>
            <a:ext cx="9144000" cy="4572000"/>
          </a:xfrm>
          <a:prstGeom prst="rect">
            <a:avLst/>
          </a:prstGeom>
          <a:noFill/>
          <a:ln w="9525">
            <a:noFill/>
            <a:miter lim="800000"/>
            <a:headEnd/>
            <a:tailEnd/>
          </a:ln>
        </p:spPr>
      </p:pic>
      <p:sp>
        <p:nvSpPr>
          <p:cNvPr id="3" name="TextBox 2"/>
          <p:cNvSpPr txBox="1"/>
          <p:nvPr/>
        </p:nvSpPr>
        <p:spPr>
          <a:xfrm>
            <a:off x="3260271" y="400050"/>
            <a:ext cx="2623457"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Basin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571500" y="-14184"/>
            <a:ext cx="10287000" cy="6872184"/>
          </a:xfrm>
          <a:prstGeom prst="rect">
            <a:avLst/>
          </a:prstGeom>
          <a:noFill/>
          <a:ln w="9525">
            <a:noFill/>
            <a:miter lim="800000"/>
            <a:headEnd/>
            <a:tailEnd/>
          </a:ln>
          <a:effectLst/>
        </p:spPr>
      </p:pic>
      <p:sp>
        <p:nvSpPr>
          <p:cNvPr id="6" name="TextBox 5"/>
          <p:cNvSpPr txBox="1"/>
          <p:nvPr/>
        </p:nvSpPr>
        <p:spPr>
          <a:xfrm>
            <a:off x="6477000" y="132090"/>
            <a:ext cx="2667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Window</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asin.jpg"/>
          <p:cNvPicPr>
            <a:picLocks noChangeAspect="1"/>
          </p:cNvPicPr>
          <p:nvPr/>
        </p:nvPicPr>
        <p:blipFill>
          <a:blip r:embed="rId3"/>
          <a:stretch>
            <a:fillRect/>
          </a:stretch>
        </p:blipFill>
        <p:spPr>
          <a:xfrm>
            <a:off x="-117231" y="0"/>
            <a:ext cx="9378462" cy="6858000"/>
          </a:xfrm>
          <a:prstGeom prst="rect">
            <a:avLst/>
          </a:prstGeom>
        </p:spPr>
      </p:pic>
      <p:sp>
        <p:nvSpPr>
          <p:cNvPr id="3" name="TextBox 2"/>
          <p:cNvSpPr txBox="1"/>
          <p:nvPr/>
        </p:nvSpPr>
        <p:spPr>
          <a:xfrm>
            <a:off x="3527879" y="3167390"/>
            <a:ext cx="2623457"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Basin</a:t>
            </a:r>
            <a:endParaRPr lang="en-US" dirty="0">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asin.jpg"/>
          <p:cNvPicPr>
            <a:picLocks noChangeAspect="1"/>
          </p:cNvPicPr>
          <p:nvPr/>
        </p:nvPicPr>
        <p:blipFill>
          <a:blip r:embed="rId3"/>
          <a:stretch>
            <a:fillRect/>
          </a:stretch>
        </p:blipFill>
        <p:spPr>
          <a:xfrm>
            <a:off x="-117231" y="0"/>
            <a:ext cx="9378462" cy="6858000"/>
          </a:xfrm>
          <a:prstGeom prst="rect">
            <a:avLst/>
          </a:prstGeom>
        </p:spPr>
      </p:pic>
      <p:sp>
        <p:nvSpPr>
          <p:cNvPr id="3" name="TextBox 2"/>
          <p:cNvSpPr txBox="1"/>
          <p:nvPr/>
        </p:nvSpPr>
        <p:spPr>
          <a:xfrm>
            <a:off x="3769179" y="1478290"/>
            <a:ext cx="2623457"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Ward Mountain</a:t>
            </a:r>
            <a:endParaRPr lang="en-US" dirty="0">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Basin.jpg"/>
          <p:cNvPicPr>
            <a:picLocks noChangeAspect="1"/>
          </p:cNvPicPr>
          <p:nvPr/>
        </p:nvPicPr>
        <p:blipFill>
          <a:blip r:embed="rId3"/>
          <a:stretch>
            <a:fillRect/>
          </a:stretch>
        </p:blipFill>
        <p:spPr>
          <a:xfrm>
            <a:off x="-117231" y="0"/>
            <a:ext cx="9378462" cy="6858000"/>
          </a:xfrm>
          <a:prstGeom prst="rect">
            <a:avLst/>
          </a:prstGeom>
        </p:spPr>
      </p:pic>
      <p:pic>
        <p:nvPicPr>
          <p:cNvPr id="4" name="Picture 2" descr="http://www.escarpment.org/about/geology/weathering/imgUdfjIeGBaQ.jpg"/>
          <p:cNvPicPr>
            <a:picLocks noChangeAspect="1" noChangeArrowheads="1"/>
          </p:cNvPicPr>
          <p:nvPr/>
        </p:nvPicPr>
        <p:blipFill>
          <a:blip r:embed="rId4"/>
          <a:srcRect l="1532" r="28009"/>
          <a:stretch>
            <a:fillRect/>
          </a:stretch>
        </p:blipFill>
        <p:spPr bwMode="auto">
          <a:xfrm>
            <a:off x="4864100" y="3694271"/>
            <a:ext cx="4089400" cy="2466657"/>
          </a:xfrm>
          <a:prstGeom prst="rect">
            <a:avLst/>
          </a:prstGeom>
          <a:noFill/>
          <a:effectLst>
            <a:outerShdw blurRad="50800" dist="76200" dir="2700000" algn="tl" rotWithShape="0">
              <a:prstClr val="black">
                <a:alpha val="40000"/>
              </a:prstClr>
            </a:outerShdw>
          </a:effectLst>
        </p:spPr>
      </p:pic>
      <p:sp>
        <p:nvSpPr>
          <p:cNvPr id="6" name="TextBox 5"/>
          <p:cNvSpPr txBox="1"/>
          <p:nvPr/>
        </p:nvSpPr>
        <p:spPr>
          <a:xfrm>
            <a:off x="1013279" y="2608590"/>
            <a:ext cx="1069521"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lava</a:t>
            </a:r>
            <a:endParaRPr lang="en-US" sz="2400" dirty="0">
              <a:effectLst>
                <a:outerShdw blurRad="38100" dist="38100" dir="2700000" algn="tl">
                  <a:srgbClr val="000000">
                    <a:alpha val="43137"/>
                  </a:srgbClr>
                </a:outerShdw>
              </a:effectLst>
            </a:endParaRPr>
          </a:p>
        </p:txBody>
      </p:sp>
      <p:sp>
        <p:nvSpPr>
          <p:cNvPr id="7" name="TextBox 6"/>
          <p:cNvSpPr txBox="1"/>
          <p:nvPr/>
        </p:nvSpPr>
        <p:spPr>
          <a:xfrm>
            <a:off x="365579" y="3352800"/>
            <a:ext cx="2479221"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ash and sandstone</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Basin.jpg"/>
          <p:cNvPicPr>
            <a:picLocks noChangeAspect="1"/>
          </p:cNvPicPr>
          <p:nvPr/>
        </p:nvPicPr>
        <p:blipFill>
          <a:blip r:embed="rId3"/>
          <a:stretch>
            <a:fillRect/>
          </a:stretch>
        </p:blipFill>
        <p:spPr>
          <a:xfrm>
            <a:off x="-117231" y="0"/>
            <a:ext cx="9378462" cy="6858000"/>
          </a:xfrm>
          <a:prstGeom prst="rect">
            <a:avLst/>
          </a:prstGeom>
        </p:spPr>
      </p:pic>
      <p:pic>
        <p:nvPicPr>
          <p:cNvPr id="4" name="Picture 2" descr="http://www.escarpment.org/about/geology/weathering/imgUdfjIeGBaQ.jpg"/>
          <p:cNvPicPr>
            <a:picLocks noChangeAspect="1" noChangeArrowheads="1"/>
          </p:cNvPicPr>
          <p:nvPr/>
        </p:nvPicPr>
        <p:blipFill>
          <a:blip r:embed="rId4"/>
          <a:srcRect l="1532" r="28009"/>
          <a:stretch>
            <a:fillRect/>
          </a:stretch>
        </p:blipFill>
        <p:spPr bwMode="auto">
          <a:xfrm>
            <a:off x="4864100" y="3694271"/>
            <a:ext cx="4089400" cy="2466657"/>
          </a:xfrm>
          <a:prstGeom prst="rect">
            <a:avLst/>
          </a:prstGeom>
          <a:noFill/>
          <a:effectLst>
            <a:outerShdw blurRad="50800" dist="76200" dir="2700000" algn="tl" rotWithShape="0">
              <a:prstClr val="black">
                <a:alpha val="40000"/>
              </a:prstClr>
            </a:outerShdw>
          </a:effectLst>
        </p:spPr>
      </p:pic>
      <p:sp>
        <p:nvSpPr>
          <p:cNvPr id="8" name="TextBox 7"/>
          <p:cNvSpPr txBox="1"/>
          <p:nvPr/>
        </p:nvSpPr>
        <p:spPr>
          <a:xfrm>
            <a:off x="378279" y="2316490"/>
            <a:ext cx="2352221"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Casa Grande</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panoramio.com/photos/original/618956.jpg"/>
          <p:cNvSpPr>
            <a:spLocks noChangeAspect="1" noChangeArrowheads="1"/>
          </p:cNvSpPr>
          <p:nvPr/>
        </p:nvSpPr>
        <p:spPr bwMode="auto">
          <a:xfrm>
            <a:off x="63500" y="-136525"/>
            <a:ext cx="19507200" cy="14630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http://www.panoramio.com/photos/original/618956.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srcRect/>
          <a:stretch>
            <a:fillRect/>
          </a:stretch>
        </p:blipFill>
        <p:spPr bwMode="auto">
          <a:xfrm>
            <a:off x="-1" y="0"/>
            <a:ext cx="9146981" cy="6858000"/>
          </a:xfrm>
          <a:prstGeom prst="rect">
            <a:avLst/>
          </a:prstGeom>
          <a:noFill/>
          <a:ln w="9525">
            <a:noFill/>
            <a:miter lim="800000"/>
            <a:headEnd/>
            <a:tailEnd/>
          </a:ln>
          <a:effectLst/>
        </p:spPr>
      </p:pic>
      <p:sp>
        <p:nvSpPr>
          <p:cNvPr id="5" name="TextBox 4"/>
          <p:cNvSpPr txBox="1"/>
          <p:nvPr/>
        </p:nvSpPr>
        <p:spPr>
          <a:xfrm>
            <a:off x="3395889" y="1313190"/>
            <a:ext cx="2352221"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Casa Grande</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ishcrow.com/cowboy_boot.jpg"/>
          <p:cNvPicPr>
            <a:picLocks noChangeAspect="1" noChangeArrowheads="1"/>
          </p:cNvPicPr>
          <p:nvPr/>
        </p:nvPicPr>
        <p:blipFill>
          <a:blip r:embed="rId3"/>
          <a:srcRect/>
          <a:stretch>
            <a:fillRect/>
          </a:stretch>
        </p:blipFill>
        <p:spPr bwMode="auto">
          <a:xfrm>
            <a:off x="590826" y="0"/>
            <a:ext cx="7962348"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a:srcRect/>
          <a:stretch>
            <a:fillRect/>
          </a:stretch>
        </p:blipFill>
        <p:spPr bwMode="auto">
          <a:xfrm>
            <a:off x="-1" y="0"/>
            <a:ext cx="9151645"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3490" name="Picture 2" descr="[Farallon+evolution.jpg]"/>
          <p:cNvPicPr>
            <a:picLocks noChangeAspect="1" noChangeArrowheads="1"/>
          </p:cNvPicPr>
          <p:nvPr/>
        </p:nvPicPr>
        <p:blipFill>
          <a:blip r:embed="rId3"/>
          <a:srcRect/>
          <a:stretch>
            <a:fillRect/>
          </a:stretch>
        </p:blipFill>
        <p:spPr bwMode="auto">
          <a:xfrm>
            <a:off x="2304618" y="191048"/>
            <a:ext cx="4534764" cy="6475903"/>
          </a:xfrm>
          <a:prstGeom prst="rect">
            <a:avLst/>
          </a:prstGeom>
          <a:noFill/>
          <a:ln w="12700">
            <a:solidFill>
              <a:schemeClr val="tx1"/>
            </a:solidFill>
          </a:ln>
          <a:effectLst>
            <a:outerShdw blurRad="50800" dist="76200" dir="2700000" algn="tl" rotWithShape="0">
              <a:prstClr val="black">
                <a:alpha val="40000"/>
              </a:prstClr>
            </a:outerShdw>
          </a:effectLst>
        </p:spPr>
      </p:pic>
      <p:sp>
        <p:nvSpPr>
          <p:cNvPr id="4" name="TextBox 3"/>
          <p:cNvSpPr txBox="1"/>
          <p:nvPr/>
        </p:nvSpPr>
        <p:spPr>
          <a:xfrm>
            <a:off x="0" y="838200"/>
            <a:ext cx="2286000" cy="954107"/>
          </a:xfrm>
          <a:prstGeom prst="rect">
            <a:avLst/>
          </a:prstGeom>
          <a:noFill/>
        </p:spPr>
        <p:txBody>
          <a:bodyPr wrap="square" rtlCol="0">
            <a:spAutoFit/>
          </a:bodyPr>
          <a:lstStyle/>
          <a:p>
            <a:r>
              <a:rPr lang="en-US" dirty="0" smtClean="0">
                <a:solidFill>
                  <a:schemeClr val="tx1"/>
                </a:solidFill>
              </a:rPr>
              <a:t>Laramide Orogeny</a:t>
            </a:r>
            <a:endParaRPr lang="en-US" dirty="0">
              <a:solidFill>
                <a:schemeClr val="tx1"/>
              </a:solidFill>
            </a:endParaRPr>
          </a:p>
        </p:txBody>
      </p:sp>
      <p:sp>
        <p:nvSpPr>
          <p:cNvPr id="5" name="Left Brace 4"/>
          <p:cNvSpPr/>
          <p:nvPr/>
        </p:nvSpPr>
        <p:spPr bwMode="auto">
          <a:xfrm>
            <a:off x="1981200" y="914400"/>
            <a:ext cx="381000" cy="914400"/>
          </a:xfrm>
          <a:prstGeom prst="leftBrace">
            <a:avLst>
              <a:gd name="adj1" fmla="val 28333"/>
              <a:gd name="adj2" fmla="val 48333"/>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7" name="Straight Arrow Connector 6"/>
          <p:cNvCxnSpPr/>
          <p:nvPr/>
        </p:nvCxnSpPr>
        <p:spPr bwMode="auto">
          <a:xfrm>
            <a:off x="5029200" y="381000"/>
            <a:ext cx="457200" cy="1588"/>
          </a:xfrm>
          <a:prstGeom prst="straightConnector1">
            <a:avLst/>
          </a:prstGeom>
          <a:solidFill>
            <a:schemeClr val="accent1"/>
          </a:solidFill>
          <a:ln w="25400" cap="flat" cmpd="sng" algn="ctr">
            <a:solidFill>
              <a:srgbClr val="FF0000"/>
            </a:solidFill>
            <a:prstDash val="solid"/>
            <a:round/>
            <a:headEnd type="arrow"/>
            <a:tailEnd type="arrow"/>
          </a:ln>
          <a:effectLst>
            <a:outerShdw blurRad="50800" dist="38100" dir="2700000" algn="tl" rotWithShape="0">
              <a:prstClr val="black">
                <a:alpha val="40000"/>
              </a:prstClr>
            </a:outerShdw>
          </a:effectLst>
        </p:spPr>
      </p:cxnSp>
      <p:cxnSp>
        <p:nvCxnSpPr>
          <p:cNvPr id="9" name="Straight Arrow Connector 8"/>
          <p:cNvCxnSpPr/>
          <p:nvPr/>
        </p:nvCxnSpPr>
        <p:spPr bwMode="auto">
          <a:xfrm>
            <a:off x="4572000" y="1101090"/>
            <a:ext cx="781050" cy="3810"/>
          </a:xfrm>
          <a:prstGeom prst="straightConnector1">
            <a:avLst/>
          </a:prstGeom>
          <a:solidFill>
            <a:schemeClr val="accent1"/>
          </a:solidFill>
          <a:ln w="25400" cap="flat" cmpd="sng" algn="ctr">
            <a:solidFill>
              <a:srgbClr val="FF0000"/>
            </a:solidFill>
            <a:prstDash val="solid"/>
            <a:round/>
            <a:headEnd type="arrow"/>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panoramio.com/photos/original/7648634.jpg"/>
          <p:cNvSpPr>
            <a:spLocks noChangeAspect="1" noChangeArrowheads="1"/>
          </p:cNvSpPr>
          <p:nvPr/>
        </p:nvSpPr>
        <p:spPr bwMode="auto">
          <a:xfrm>
            <a:off x="63500" y="-136525"/>
            <a:ext cx="10325100" cy="7743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1" y="0"/>
            <a:ext cx="9146165" cy="6857999"/>
          </a:xfrm>
          <a:prstGeom prst="rect">
            <a:avLst/>
          </a:prstGeom>
          <a:noFill/>
          <a:ln w="9525">
            <a:noFill/>
            <a:miter lim="800000"/>
            <a:headEnd/>
            <a:tailEnd/>
          </a:ln>
          <a:effectLst/>
        </p:spPr>
      </p:pic>
      <p:sp>
        <p:nvSpPr>
          <p:cNvPr id="4" name="TextBox 3"/>
          <p:cNvSpPr txBox="1"/>
          <p:nvPr/>
        </p:nvSpPr>
        <p:spPr>
          <a:xfrm>
            <a:off x="4996089" y="1428750"/>
            <a:ext cx="2352221"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Tuff Canyon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03417 Tuff Canyo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AutoShape 2" descr="http://www.panoramio.com/photos/original/6832036.jpg"/>
          <p:cNvSpPr>
            <a:spLocks noChangeAspect="1" noChangeArrowheads="1"/>
          </p:cNvSpPr>
          <p:nvPr/>
        </p:nvSpPr>
        <p:spPr bwMode="auto">
          <a:xfrm>
            <a:off x="63500" y="-136525"/>
            <a:ext cx="10163175" cy="15240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0772" name="AutoShape 4" descr="http://www.panoramio.com/photos/original/6832036.jpg"/>
          <p:cNvSpPr>
            <a:spLocks noChangeAspect="1" noChangeArrowheads="1"/>
          </p:cNvSpPr>
          <p:nvPr/>
        </p:nvSpPr>
        <p:spPr bwMode="auto">
          <a:xfrm>
            <a:off x="63500" y="-136525"/>
            <a:ext cx="10163175" cy="15240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0773" name="Picture 5"/>
          <p:cNvPicPr>
            <a:picLocks noChangeAspect="1" noChangeArrowheads="1"/>
          </p:cNvPicPr>
          <p:nvPr/>
        </p:nvPicPr>
        <p:blipFill>
          <a:blip r:embed="rId3"/>
          <a:srcRect/>
          <a:stretch>
            <a:fillRect/>
          </a:stretch>
        </p:blipFill>
        <p:spPr bwMode="auto">
          <a:xfrm>
            <a:off x="2281237" y="-16438"/>
            <a:ext cx="4581525" cy="6874438"/>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www.panoramio.com/photos/original/7446123.jpg"/>
          <p:cNvSpPr>
            <a:spLocks noChangeAspect="1" noChangeArrowheads="1"/>
          </p:cNvSpPr>
          <p:nvPr/>
        </p:nvSpPr>
        <p:spPr bwMode="auto">
          <a:xfrm>
            <a:off x="63500" y="-136525"/>
            <a:ext cx="12192000" cy="9144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srcRect/>
          <a:stretch>
            <a:fillRect/>
          </a:stretch>
        </p:blipFill>
        <p:spPr bwMode="auto">
          <a:xfrm>
            <a:off x="0" y="-1"/>
            <a:ext cx="9144000" cy="6854423"/>
          </a:xfrm>
          <a:prstGeom prst="rect">
            <a:avLst/>
          </a:prstGeom>
          <a:noFill/>
          <a:ln w="9525">
            <a:noFill/>
            <a:miter lim="800000"/>
            <a:headEnd/>
            <a:tailEnd/>
          </a:ln>
          <a:effectLst/>
        </p:spPr>
      </p:pic>
      <p:sp>
        <p:nvSpPr>
          <p:cNvPr id="4" name="TextBox 3"/>
          <p:cNvSpPr txBox="1"/>
          <p:nvPr/>
        </p:nvSpPr>
        <p:spPr>
          <a:xfrm>
            <a:off x="0" y="0"/>
            <a:ext cx="3143250" cy="523220"/>
          </a:xfrm>
          <a:prstGeom prst="rect">
            <a:avLst/>
          </a:prstGeom>
          <a:noFill/>
        </p:spPr>
        <p:txBody>
          <a:bodyPr wrap="square" rtlCol="0">
            <a:spAutoFit/>
          </a:bodyPr>
          <a:lstStyle/>
          <a:p>
            <a:r>
              <a:rPr lang="en-US" dirty="0" smtClean="0"/>
              <a:t>Cerro Castellan</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yimg.com/g/images/spaceball.gif"/>
          <p:cNvPicPr>
            <a:picLocks noChangeAspect="1" noChangeArrowheads="1"/>
          </p:cNvPicPr>
          <p:nvPr/>
        </p:nvPicPr>
        <p:blipFill>
          <a:blip r:embed="rId3"/>
          <a:srcRect/>
          <a:stretch>
            <a:fillRect/>
          </a:stretch>
        </p:blipFill>
        <p:spPr bwMode="auto">
          <a:xfrm>
            <a:off x="63500" y="-2301875"/>
            <a:ext cx="3571875" cy="4762500"/>
          </a:xfrm>
          <a:prstGeom prst="rect">
            <a:avLst/>
          </a:prstGeom>
          <a:noFill/>
        </p:spPr>
      </p:pic>
      <p:pic>
        <p:nvPicPr>
          <p:cNvPr id="1028" name="Picture 4" descr="http://l.yimg.com/g/images/spaceball.gif"/>
          <p:cNvPicPr>
            <a:picLocks noChangeAspect="1" noChangeArrowheads="1"/>
          </p:cNvPicPr>
          <p:nvPr/>
        </p:nvPicPr>
        <p:blipFill>
          <a:blip r:embed="rId3"/>
          <a:srcRect/>
          <a:stretch>
            <a:fillRect/>
          </a:stretch>
        </p:blipFill>
        <p:spPr bwMode="auto">
          <a:xfrm>
            <a:off x="63500" y="-2301875"/>
            <a:ext cx="3571875" cy="4762500"/>
          </a:xfrm>
          <a:prstGeom prst="rect">
            <a:avLst/>
          </a:prstGeom>
          <a:noFill/>
        </p:spPr>
      </p:pic>
      <p:pic>
        <p:nvPicPr>
          <p:cNvPr id="1031" name="Picture 7"/>
          <p:cNvPicPr>
            <a:picLocks noChangeAspect="1" noChangeArrowheads="1"/>
          </p:cNvPicPr>
          <p:nvPr/>
        </p:nvPicPr>
        <p:blipFill>
          <a:blip r:embed="rId4"/>
          <a:srcRect/>
          <a:stretch>
            <a:fillRect/>
          </a:stretch>
        </p:blipFill>
        <p:spPr bwMode="auto">
          <a:xfrm>
            <a:off x="1979341" y="0"/>
            <a:ext cx="518531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 dikes.jpg"/>
          <p:cNvPicPr>
            <a:picLocks noChangeAspect="1"/>
          </p:cNvPicPr>
          <p:nvPr/>
        </p:nvPicPr>
        <p:blipFill>
          <a:blip r:embed="rId3"/>
          <a:stretch>
            <a:fillRect/>
          </a:stretch>
        </p:blipFill>
        <p:spPr>
          <a:xfrm>
            <a:off x="-117231" y="0"/>
            <a:ext cx="9378462" cy="6858000"/>
          </a:xfrm>
          <a:prstGeom prst="rect">
            <a:avLst/>
          </a:prstGeom>
        </p:spPr>
      </p:pic>
      <p:sp>
        <p:nvSpPr>
          <p:cNvPr id="3" name="TextBox 2"/>
          <p:cNvSpPr txBox="1"/>
          <p:nvPr/>
        </p:nvSpPr>
        <p:spPr>
          <a:xfrm rot="2055798">
            <a:off x="5257800" y="4864100"/>
            <a:ext cx="2311400"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dike</a:t>
            </a:r>
            <a:endParaRPr lang="en-US" spc="600" dirty="0">
              <a:effectLst>
                <a:outerShdw blurRad="38100" dist="38100" dir="2700000" algn="tl">
                  <a:srgbClr val="000000">
                    <a:alpha val="43137"/>
                  </a:srgbClr>
                </a:outerShdw>
              </a:effectLst>
            </a:endParaRPr>
          </a:p>
        </p:txBody>
      </p:sp>
      <p:sp>
        <p:nvSpPr>
          <p:cNvPr id="4" name="TextBox 3"/>
          <p:cNvSpPr txBox="1"/>
          <p:nvPr/>
        </p:nvSpPr>
        <p:spPr>
          <a:xfrm rot="1794686">
            <a:off x="508000" y="1054100"/>
            <a:ext cx="2311400"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dike</a:t>
            </a:r>
            <a:endParaRPr lang="en-US" spc="600" dirty="0">
              <a:effectLst>
                <a:outerShdw blurRad="38100" dist="38100" dir="2700000" algn="tl">
                  <a:srgbClr val="000000">
                    <a:alpha val="43137"/>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571500" y="0"/>
            <a:ext cx="10287000" cy="6858000"/>
          </a:xfrm>
          <a:prstGeom prst="rect">
            <a:avLst/>
          </a:prstGeom>
          <a:noFill/>
          <a:ln w="9525">
            <a:noFill/>
            <a:miter lim="800000"/>
            <a:headEnd/>
            <a:tailEnd/>
          </a:ln>
          <a:effectLst/>
        </p:spPr>
      </p:pic>
      <p:sp>
        <p:nvSpPr>
          <p:cNvPr id="99331" name="Text Box 4"/>
          <p:cNvSpPr txBox="1">
            <a:spLocks noChangeArrowheads="1"/>
          </p:cNvSpPr>
          <p:nvPr/>
        </p:nvSpPr>
        <p:spPr bwMode="auto">
          <a:xfrm>
            <a:off x="3048000" y="1981200"/>
            <a:ext cx="2667000" cy="519113"/>
          </a:xfrm>
          <a:prstGeom prst="rect">
            <a:avLst/>
          </a:prstGeom>
          <a:noFill/>
          <a:ln w="9525">
            <a:noFill/>
            <a:miter lim="800000"/>
            <a:headEnd/>
            <a:tailEnd/>
          </a:ln>
        </p:spPr>
        <p:txBody>
          <a:bodyPr wrap="square">
            <a:spAutoFit/>
          </a:bodyPr>
          <a:lstStyle/>
          <a:p>
            <a:pPr>
              <a:spcBef>
                <a:spcPct val="50000"/>
              </a:spcBef>
            </a:pPr>
            <a:r>
              <a:rPr lang="en-US" dirty="0">
                <a:solidFill>
                  <a:schemeClr val="tx1"/>
                </a:solidFill>
              </a:rPr>
              <a:t>Mule ears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03459 Mule Ears Peak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grbphotography.net/folders/bbnov/images/IMG_4341.jpg%20%20"/>
          <p:cNvPicPr>
            <a:picLocks noChangeAspect="1" noChangeArrowheads="1"/>
          </p:cNvPicPr>
          <p:nvPr/>
        </p:nvPicPr>
        <p:blipFill>
          <a:blip r:embed="rId3"/>
          <a:srcRect/>
          <a:stretch>
            <a:fillRect/>
          </a:stretch>
        </p:blipFill>
        <p:spPr bwMode="auto">
          <a:xfrm>
            <a:off x="0" y="342900"/>
            <a:ext cx="9152266" cy="6172200"/>
          </a:xfrm>
          <a:prstGeom prst="rect">
            <a:avLst/>
          </a:prstGeom>
          <a:noFill/>
        </p:spPr>
      </p:pic>
      <p:sp>
        <p:nvSpPr>
          <p:cNvPr id="3" name="TextBox 2"/>
          <p:cNvSpPr txBox="1"/>
          <p:nvPr/>
        </p:nvSpPr>
        <p:spPr>
          <a:xfrm>
            <a:off x="0" y="431800"/>
            <a:ext cx="3022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Elephant Tusk</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ccoliths.jpg"/>
          <p:cNvPicPr>
            <a:picLocks noChangeAspect="1"/>
          </p:cNvPicPr>
          <p:nvPr/>
        </p:nvPicPr>
        <p:blipFill>
          <a:blip r:embed="rId3">
            <a:lum bright="10000" contrast="20000"/>
          </a:blip>
          <a:stretch>
            <a:fillRect/>
          </a:stretch>
        </p:blipFill>
        <p:spPr>
          <a:xfrm>
            <a:off x="-234462" y="0"/>
            <a:ext cx="9378462" cy="6858000"/>
          </a:xfrm>
          <a:prstGeom prst="rect">
            <a:avLst/>
          </a:prstGeom>
          <a:noFill/>
          <a:ln>
            <a:noFill/>
          </a:ln>
        </p:spPr>
      </p:pic>
      <p:sp>
        <p:nvSpPr>
          <p:cNvPr id="3" name="TextBox 2"/>
          <p:cNvSpPr txBox="1"/>
          <p:nvPr/>
        </p:nvSpPr>
        <p:spPr>
          <a:xfrm>
            <a:off x="1727200" y="1295400"/>
            <a:ext cx="1981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Laccoliths</a:t>
            </a:r>
            <a:endParaRPr lang="en-US" dirty="0">
              <a:effectLst>
                <a:outerShdw blurRad="38100" dist="38100" dir="2700000" algn="tl">
                  <a:srgbClr val="000000">
                    <a:alpha val="43137"/>
                  </a:srgbClr>
                </a:outerShdw>
              </a:effectLst>
            </a:endParaRPr>
          </a:p>
        </p:txBody>
      </p:sp>
      <p:cxnSp>
        <p:nvCxnSpPr>
          <p:cNvPr id="6" name="Straight Arrow Connector 5"/>
          <p:cNvCxnSpPr/>
          <p:nvPr/>
        </p:nvCxnSpPr>
        <p:spPr bwMode="auto">
          <a:xfrm rot="5400000">
            <a:off x="2165350" y="2279650"/>
            <a:ext cx="1803400" cy="8763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7" name="Straight Arrow Connector 6"/>
          <p:cNvCxnSpPr/>
          <p:nvPr/>
        </p:nvCxnSpPr>
        <p:spPr bwMode="auto">
          <a:xfrm>
            <a:off x="3708400" y="1701800"/>
            <a:ext cx="2844800" cy="5715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8" name="Straight Arrow Connector 7"/>
          <p:cNvCxnSpPr/>
          <p:nvPr/>
        </p:nvCxnSpPr>
        <p:spPr bwMode="auto">
          <a:xfrm>
            <a:off x="3746500" y="1600200"/>
            <a:ext cx="1143000" cy="165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9" name="Straight Arrow Connector 8"/>
          <p:cNvCxnSpPr/>
          <p:nvPr/>
        </p:nvCxnSpPr>
        <p:spPr bwMode="auto">
          <a:xfrm>
            <a:off x="3644900" y="1816100"/>
            <a:ext cx="762000" cy="6223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21" name="Straight Arrow Connector 20"/>
          <p:cNvCxnSpPr/>
          <p:nvPr/>
        </p:nvCxnSpPr>
        <p:spPr bwMode="auto">
          <a:xfrm flipV="1">
            <a:off x="3746500" y="1104900"/>
            <a:ext cx="2705100" cy="381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cxnSp>
        <p:nvCxnSpPr>
          <p:cNvPr id="23" name="Straight Arrow Connector 22"/>
          <p:cNvCxnSpPr/>
          <p:nvPr/>
        </p:nvCxnSpPr>
        <p:spPr bwMode="auto">
          <a:xfrm flipV="1">
            <a:off x="3759200" y="965200"/>
            <a:ext cx="1422400" cy="406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3490" name="Picture 2" descr="[Farallon+evolution.jpg]"/>
          <p:cNvPicPr>
            <a:picLocks noChangeAspect="1" noChangeArrowheads="1"/>
          </p:cNvPicPr>
          <p:nvPr/>
        </p:nvPicPr>
        <p:blipFill>
          <a:blip r:embed="rId3"/>
          <a:srcRect/>
          <a:stretch>
            <a:fillRect/>
          </a:stretch>
        </p:blipFill>
        <p:spPr bwMode="auto">
          <a:xfrm>
            <a:off x="2304618" y="191048"/>
            <a:ext cx="4534764" cy="6475903"/>
          </a:xfrm>
          <a:prstGeom prst="rect">
            <a:avLst/>
          </a:prstGeom>
          <a:noFill/>
          <a:ln w="12700">
            <a:solidFill>
              <a:schemeClr val="tx1"/>
            </a:solidFill>
          </a:ln>
          <a:effectLst>
            <a:outerShdw blurRad="50800" dist="76200" dir="2700000" algn="tl" rotWithShape="0">
              <a:prstClr val="black">
                <a:alpha val="40000"/>
              </a:prstClr>
            </a:outerShdw>
          </a:effectLst>
        </p:spPr>
      </p:pic>
      <p:sp>
        <p:nvSpPr>
          <p:cNvPr id="4" name="TextBox 3"/>
          <p:cNvSpPr txBox="1"/>
          <p:nvPr/>
        </p:nvSpPr>
        <p:spPr>
          <a:xfrm>
            <a:off x="0" y="838200"/>
            <a:ext cx="2286000" cy="954107"/>
          </a:xfrm>
          <a:prstGeom prst="rect">
            <a:avLst/>
          </a:prstGeom>
          <a:noFill/>
        </p:spPr>
        <p:txBody>
          <a:bodyPr wrap="square" rtlCol="0">
            <a:spAutoFit/>
          </a:bodyPr>
          <a:lstStyle/>
          <a:p>
            <a:r>
              <a:rPr lang="en-US" dirty="0" smtClean="0">
                <a:solidFill>
                  <a:schemeClr val="tx1"/>
                </a:solidFill>
              </a:rPr>
              <a:t>Laramide Orogeny</a:t>
            </a:r>
            <a:endParaRPr lang="en-US" dirty="0">
              <a:solidFill>
                <a:schemeClr val="tx1"/>
              </a:solidFill>
            </a:endParaRPr>
          </a:p>
        </p:txBody>
      </p:sp>
      <p:sp>
        <p:nvSpPr>
          <p:cNvPr id="5" name="Left Brace 4"/>
          <p:cNvSpPr/>
          <p:nvPr/>
        </p:nvSpPr>
        <p:spPr bwMode="auto">
          <a:xfrm>
            <a:off x="1981200" y="914400"/>
            <a:ext cx="381000" cy="914400"/>
          </a:xfrm>
          <a:prstGeom prst="leftBrace">
            <a:avLst>
              <a:gd name="adj1" fmla="val 28333"/>
              <a:gd name="adj2" fmla="val 48333"/>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Freeform 13"/>
          <p:cNvSpPr/>
          <p:nvPr/>
        </p:nvSpPr>
        <p:spPr bwMode="auto">
          <a:xfrm>
            <a:off x="4855029" y="2024743"/>
            <a:ext cx="1055914" cy="195943"/>
          </a:xfrm>
          <a:custGeom>
            <a:avLst/>
            <a:gdLst>
              <a:gd name="connsiteX0" fmla="*/ 0 w 1055914"/>
              <a:gd name="connsiteY0" fmla="*/ 10886 h 195943"/>
              <a:gd name="connsiteX1" fmla="*/ 293914 w 1055914"/>
              <a:gd name="connsiteY1" fmla="*/ 10886 h 195943"/>
              <a:gd name="connsiteX2" fmla="*/ 740228 w 1055914"/>
              <a:gd name="connsiteY2" fmla="*/ 76200 h 195943"/>
              <a:gd name="connsiteX3" fmla="*/ 1055914 w 1055914"/>
              <a:gd name="connsiteY3" fmla="*/ 195943 h 195943"/>
            </a:gdLst>
            <a:ahLst/>
            <a:cxnLst>
              <a:cxn ang="0">
                <a:pos x="connsiteX0" y="connsiteY0"/>
              </a:cxn>
              <a:cxn ang="0">
                <a:pos x="connsiteX1" y="connsiteY1"/>
              </a:cxn>
              <a:cxn ang="0">
                <a:pos x="connsiteX2" y="connsiteY2"/>
              </a:cxn>
              <a:cxn ang="0">
                <a:pos x="connsiteX3" y="connsiteY3"/>
              </a:cxn>
            </a:cxnLst>
            <a:rect l="l" t="t" r="r" b="b"/>
            <a:pathLst>
              <a:path w="1055914" h="195943">
                <a:moveTo>
                  <a:pt x="0" y="10886"/>
                </a:moveTo>
                <a:cubicBezTo>
                  <a:pt x="85271" y="5443"/>
                  <a:pt x="170543" y="0"/>
                  <a:pt x="293914" y="10886"/>
                </a:cubicBezTo>
                <a:cubicBezTo>
                  <a:pt x="417285" y="21772"/>
                  <a:pt x="613228" y="45357"/>
                  <a:pt x="740228" y="76200"/>
                </a:cubicBezTo>
                <a:cubicBezTo>
                  <a:pt x="867228" y="107043"/>
                  <a:pt x="961571" y="151493"/>
                  <a:pt x="1055914" y="195943"/>
                </a:cubicBezTo>
              </a:path>
            </a:pathLst>
          </a:custGeom>
          <a:noFill/>
          <a:ln w="38100" cap="flat" cmpd="sng" algn="ctr">
            <a:solidFill>
              <a:srgbClr val="FF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5" name="TextBox 14"/>
          <p:cNvSpPr txBox="1"/>
          <p:nvPr/>
        </p:nvSpPr>
        <p:spPr>
          <a:xfrm>
            <a:off x="5845622" y="2035627"/>
            <a:ext cx="1545770" cy="369332"/>
          </a:xfrm>
          <a:prstGeom prst="rect">
            <a:avLst/>
          </a:prstGeom>
          <a:noFill/>
        </p:spPr>
        <p:txBody>
          <a:bodyPr wrap="square" rtlCol="0">
            <a:spAutoFit/>
          </a:bodyPr>
          <a:lstStyle/>
          <a:p>
            <a:r>
              <a:rPr lang="en-US" sz="1800" dirty="0" smtClean="0">
                <a:solidFill>
                  <a:srgbClr val="FF0000"/>
                </a:solidFill>
              </a:rPr>
              <a:t>Mantle flow</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257550" y="1574800"/>
            <a:ext cx="26289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Less dense than laccolith</a:t>
            </a:r>
            <a:endParaRPr lang="en-US" dirty="0">
              <a:effectLst>
                <a:outerShdw blurRad="38100" dist="38100" dir="2700000" algn="tl">
                  <a:srgbClr val="000000">
                    <a:alpha val="43137"/>
                  </a:srgbClr>
                </a:outerShdw>
              </a:effectLst>
            </a:endParaRPr>
          </a:p>
        </p:txBody>
      </p:sp>
      <p:sp>
        <p:nvSpPr>
          <p:cNvPr id="4" name="TextBox 3"/>
          <p:cNvSpPr txBox="1"/>
          <p:nvPr/>
        </p:nvSpPr>
        <p:spPr>
          <a:xfrm>
            <a:off x="1473200" y="3822700"/>
            <a:ext cx="26289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More dense than laccolith</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lum bright="30000" contrast="-10000"/>
          </a:blip>
          <a:srcRect t="9223"/>
          <a:stretch>
            <a:fillRect/>
          </a:stretch>
        </p:blipFill>
        <p:spPr bwMode="auto">
          <a:xfrm>
            <a:off x="-149741" y="0"/>
            <a:ext cx="9443481" cy="6858000"/>
          </a:xfrm>
          <a:prstGeom prst="rect">
            <a:avLst/>
          </a:prstGeom>
          <a:noFill/>
          <a:ln w="9525">
            <a:noFill/>
            <a:miter lim="800000"/>
            <a:headEnd/>
            <a:tailEnd/>
          </a:ln>
          <a:effectLst/>
        </p:spPr>
      </p:pic>
      <p:sp>
        <p:nvSpPr>
          <p:cNvPr id="3" name="TextBox 2"/>
          <p:cNvSpPr txBox="1"/>
          <p:nvPr/>
        </p:nvSpPr>
        <p:spPr>
          <a:xfrm>
            <a:off x="0" y="1874728"/>
            <a:ext cx="9144000" cy="3539430"/>
          </a:xfrm>
          <a:prstGeom prst="rect">
            <a:avLst/>
          </a:prstGeom>
          <a:noFill/>
        </p:spPr>
        <p:txBody>
          <a:bodyPr wrap="square" rtlCol="0">
            <a:spAutoFit/>
          </a:bodyPr>
          <a:lstStyle/>
          <a:p>
            <a:r>
              <a:rPr lang="en-US" u="sng" dirty="0" smtClean="0">
                <a:solidFill>
                  <a:schemeClr val="bg2"/>
                </a:solidFill>
                <a:effectLst>
                  <a:outerShdw blurRad="50800" dist="50800" dir="2700000" algn="tl" rotWithShape="0">
                    <a:schemeClr val="bg1">
                      <a:alpha val="40000"/>
                    </a:schemeClr>
                  </a:outerShdw>
                </a:effectLst>
              </a:rPr>
              <a:t>Big Bend Geologic History</a:t>
            </a:r>
          </a:p>
          <a:p>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Early Cenozoic: Laramide folding and magmatism</a:t>
            </a:r>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Cenozoic: Erosion, deposition and Basin &amp; Range extension</a:t>
            </a:r>
            <a:endParaRPr lang="en-US" dirty="0">
              <a:solidFill>
                <a:schemeClr val="bg2"/>
              </a:solidFill>
              <a:effectLst>
                <a:outerShdw blurRad="50800" dist="50800" dir="2700000" algn="tl" rotWithShape="0">
                  <a:schemeClr val="bg1">
                    <a:alpha val="40000"/>
                  </a:scheme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Big Bend 42 DBH"/>
          <p:cNvPicPr>
            <a:picLocks noChangeAspect="1" noChangeArrowheads="1"/>
          </p:cNvPicPr>
          <p:nvPr/>
        </p:nvPicPr>
        <p:blipFill>
          <a:blip r:embed="rId3">
            <a:lum bright="30000" contrast="-10000"/>
          </a:blip>
          <a:srcRect/>
          <a:stretch>
            <a:fillRect/>
          </a:stretch>
        </p:blipFill>
        <p:spPr bwMode="auto">
          <a:xfrm>
            <a:off x="0" y="-1"/>
            <a:ext cx="10312400" cy="6860611"/>
          </a:xfrm>
          <a:prstGeom prst="rect">
            <a:avLst/>
          </a:prstGeom>
          <a:noFill/>
          <a:ln w="9525">
            <a:noFill/>
            <a:miter lim="800000"/>
            <a:headEnd/>
            <a:tailEnd/>
          </a:ln>
        </p:spPr>
      </p:pic>
      <p:sp>
        <p:nvSpPr>
          <p:cNvPr id="3" name="TextBox 2"/>
          <p:cNvSpPr txBox="1"/>
          <p:nvPr/>
        </p:nvSpPr>
        <p:spPr>
          <a:xfrm>
            <a:off x="0" y="1874728"/>
            <a:ext cx="9144000" cy="3539430"/>
          </a:xfrm>
          <a:prstGeom prst="rect">
            <a:avLst/>
          </a:prstGeom>
          <a:noFill/>
        </p:spPr>
        <p:txBody>
          <a:bodyPr wrap="square" rtlCol="0">
            <a:spAutoFit/>
          </a:bodyPr>
          <a:lstStyle/>
          <a:p>
            <a:r>
              <a:rPr lang="en-US" u="sng" dirty="0" smtClean="0">
                <a:solidFill>
                  <a:schemeClr val="bg2"/>
                </a:solidFill>
                <a:effectLst>
                  <a:outerShdw blurRad="50800" dist="50800" dir="2700000" algn="tl" rotWithShape="0">
                    <a:schemeClr val="bg1">
                      <a:alpha val="40000"/>
                    </a:schemeClr>
                  </a:outerShdw>
                </a:effectLst>
              </a:rPr>
              <a:t>Big Bend Geologic History</a:t>
            </a:r>
          </a:p>
          <a:p>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Cenozoic: Laramide folding and magmatism</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Cenozoic: Erosion, deposition and </a:t>
            </a:r>
            <a:r>
              <a:rPr lang="en-US" u="sng" dirty="0" smtClean="0">
                <a:solidFill>
                  <a:schemeClr val="tx1"/>
                </a:solidFill>
                <a:effectLst>
                  <a:outerShdw blurRad="50800" dist="50800" dir="2700000" algn="tl" rotWithShape="0">
                    <a:schemeClr val="bg1">
                      <a:alpha val="40000"/>
                    </a:schemeClr>
                  </a:outerShdw>
                </a:effectLst>
              </a:rPr>
              <a:t>Basin &amp; Range extension</a:t>
            </a:r>
            <a:endParaRPr lang="en-US" u="sng" dirty="0">
              <a:solidFill>
                <a:schemeClr val="tx1"/>
              </a:solidFill>
              <a:effectLst>
                <a:outerShdw blurRad="50800" dist="50800" dir="2700000" algn="tl" rotWithShape="0">
                  <a:schemeClr val="bg1">
                    <a:alpha val="40000"/>
                  </a:scheme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Big Bend 42 DBH"/>
          <p:cNvPicPr>
            <a:picLocks noChangeAspect="1" noChangeArrowheads="1"/>
          </p:cNvPicPr>
          <p:nvPr/>
        </p:nvPicPr>
        <p:blipFill>
          <a:blip r:embed="rId3"/>
          <a:srcRect/>
          <a:stretch>
            <a:fillRect/>
          </a:stretch>
        </p:blipFill>
        <p:spPr bwMode="auto">
          <a:xfrm>
            <a:off x="0" y="-1"/>
            <a:ext cx="10312400" cy="6860611"/>
          </a:xfrm>
          <a:prstGeom prst="rect">
            <a:avLst/>
          </a:prstGeom>
          <a:noFill/>
          <a:ln w="9525">
            <a:noFill/>
            <a:miter lim="800000"/>
            <a:headEnd/>
            <a:tailEnd/>
          </a:ln>
        </p:spPr>
      </p:pic>
      <p:sp>
        <p:nvSpPr>
          <p:cNvPr id="3" name="TextBox 2"/>
          <p:cNvSpPr txBox="1"/>
          <p:nvPr/>
        </p:nvSpPr>
        <p:spPr>
          <a:xfrm>
            <a:off x="2933700" y="1219200"/>
            <a:ext cx="2667000" cy="954107"/>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Santa Elena Canyon</a:t>
            </a:r>
            <a:endParaRPr lang="en-US"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92162" name="Picture 2" descr="faulting"/>
          <p:cNvPicPr>
            <a:picLocks noChangeAspect="1" noChangeArrowheads="1"/>
          </p:cNvPicPr>
          <p:nvPr/>
        </p:nvPicPr>
        <p:blipFill>
          <a:blip r:embed="rId3"/>
          <a:srcRect/>
          <a:stretch>
            <a:fillRect/>
          </a:stretch>
        </p:blipFill>
        <p:spPr bwMode="auto">
          <a:xfrm>
            <a:off x="1476375" y="2155031"/>
            <a:ext cx="6191250" cy="2547938"/>
          </a:xfrm>
          <a:prstGeom prst="rect">
            <a:avLst/>
          </a:prstGeom>
          <a:noFill/>
          <a:ln w="25400" cmpd="sng">
            <a:solidFill>
              <a:schemeClr val="tx1"/>
            </a:solid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lum bright="30000" contrast="-10000"/>
          </a:blip>
          <a:srcRect/>
          <a:stretch>
            <a:fillRect/>
          </a:stretch>
        </p:blipFill>
        <p:spPr bwMode="auto">
          <a:xfrm>
            <a:off x="-1" y="0"/>
            <a:ext cx="9147817" cy="6858000"/>
          </a:xfrm>
          <a:prstGeom prst="rect">
            <a:avLst/>
          </a:prstGeom>
          <a:noFill/>
          <a:ln w="9525">
            <a:noFill/>
            <a:miter lim="800000"/>
            <a:headEnd/>
            <a:tailEnd/>
          </a:ln>
          <a:effectLst/>
        </p:spPr>
      </p:pic>
      <p:sp>
        <p:nvSpPr>
          <p:cNvPr id="3" name="TextBox 2"/>
          <p:cNvSpPr txBox="1"/>
          <p:nvPr/>
        </p:nvSpPr>
        <p:spPr>
          <a:xfrm>
            <a:off x="0" y="1874728"/>
            <a:ext cx="9144000" cy="3539430"/>
          </a:xfrm>
          <a:prstGeom prst="rect">
            <a:avLst/>
          </a:prstGeom>
          <a:noFill/>
        </p:spPr>
        <p:txBody>
          <a:bodyPr wrap="square" rtlCol="0">
            <a:spAutoFit/>
          </a:bodyPr>
          <a:lstStyle/>
          <a:p>
            <a:r>
              <a:rPr lang="en-US" u="sng" dirty="0" smtClean="0">
                <a:solidFill>
                  <a:schemeClr val="bg2"/>
                </a:solidFill>
                <a:effectLst>
                  <a:outerShdw blurRad="50800" dist="50800" dir="2700000" algn="tl" rotWithShape="0">
                    <a:schemeClr val="bg1">
                      <a:alpha val="40000"/>
                    </a:schemeClr>
                  </a:outerShdw>
                </a:effectLst>
              </a:rPr>
              <a:t>Big Bend Geologic History</a:t>
            </a:r>
          </a:p>
          <a:p>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Cenozoic: Laramide folding and magmatism</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Cenozoic: </a:t>
            </a:r>
            <a:r>
              <a:rPr lang="en-US" u="sng" dirty="0" smtClean="0">
                <a:solidFill>
                  <a:schemeClr val="tx1"/>
                </a:solidFill>
                <a:effectLst>
                  <a:outerShdw blurRad="50800" dist="50800" dir="2700000" algn="tl" rotWithShape="0">
                    <a:schemeClr val="bg1">
                      <a:alpha val="40000"/>
                    </a:schemeClr>
                  </a:outerShdw>
                </a:effectLst>
              </a:rPr>
              <a:t>Erosion, deposition </a:t>
            </a:r>
            <a:r>
              <a:rPr lang="en-US" dirty="0" smtClean="0">
                <a:solidFill>
                  <a:schemeClr val="tx1"/>
                </a:solidFill>
                <a:effectLst>
                  <a:outerShdw blurRad="50800" dist="50800" dir="2700000" algn="tl" rotWithShape="0">
                    <a:schemeClr val="bg1">
                      <a:alpha val="40000"/>
                    </a:schemeClr>
                  </a:outerShdw>
                </a:effectLst>
              </a:rPr>
              <a:t>and Basin &amp; Range extension</a:t>
            </a:r>
            <a:endParaRPr lang="en-US" dirty="0">
              <a:solidFill>
                <a:schemeClr val="tx1"/>
              </a:solidFill>
              <a:effectLst>
                <a:outerShdw blurRad="50800" dist="50800" dir="2700000" algn="tl" rotWithShape="0">
                  <a:schemeClr val="bg1">
                    <a:alpha val="40000"/>
                  </a:scheme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stretch>
            <a:fillRect/>
          </a:stretch>
        </p:blipFill>
        <p:spPr bwMode="auto">
          <a:xfrm>
            <a:off x="-1" y="0"/>
            <a:ext cx="9147817" cy="6858000"/>
          </a:xfrm>
          <a:prstGeom prst="rect">
            <a:avLst/>
          </a:prstGeom>
          <a:noFill/>
          <a:ln>
            <a:noFill/>
          </a:ln>
        </p:spPr>
      </p:pic>
      <p:sp>
        <p:nvSpPr>
          <p:cNvPr id="4" name="TextBox 3"/>
          <p:cNvSpPr txBox="1"/>
          <p:nvPr/>
        </p:nvSpPr>
        <p:spPr>
          <a:xfrm>
            <a:off x="0" y="4165600"/>
            <a:ext cx="9144000" cy="400110"/>
          </a:xfrm>
          <a:prstGeom prst="rect">
            <a:avLst/>
          </a:prstGeom>
          <a:noFill/>
        </p:spPr>
        <p:txBody>
          <a:bodyPr wrap="square" rtlCol="0">
            <a:spAutoFit/>
          </a:bodyPr>
          <a:lstStyle/>
          <a:p>
            <a:r>
              <a:rPr lang="en-US" sz="2000" spc="300" dirty="0" smtClean="0">
                <a:effectLst>
                  <a:outerShdw blurRad="38100" dist="38100" dir="2700000" algn="tl">
                    <a:srgbClr val="000000">
                      <a:alpha val="43137"/>
                    </a:srgbClr>
                  </a:outerShdw>
                </a:effectLst>
              </a:rPr>
              <a:t>Relict depositional / erosional surface</a:t>
            </a:r>
            <a:endParaRPr lang="en-US" sz="2000" spc="300" dirty="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ta Elena1.jpg"/>
          <p:cNvPicPr>
            <a:picLocks noChangeAspect="1"/>
          </p:cNvPicPr>
          <p:nvPr/>
        </p:nvPicPr>
        <p:blipFill>
          <a:blip r:embed="rId3"/>
          <a:stretch>
            <a:fillRect/>
          </a:stretch>
        </p:blipFill>
        <p:spPr>
          <a:xfrm>
            <a:off x="-117231" y="0"/>
            <a:ext cx="9378462"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ta Elena2.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736600" y="266700"/>
            <a:ext cx="8456083" cy="5918200"/>
          </a:xfrm>
          <a:custGeom>
            <a:avLst/>
            <a:gdLst>
              <a:gd name="connsiteX0" fmla="*/ 0 w 8456083"/>
              <a:gd name="connsiteY0" fmla="*/ 5918200 h 5918200"/>
              <a:gd name="connsiteX1" fmla="*/ 1333500 w 8456083"/>
              <a:gd name="connsiteY1" fmla="*/ 5168900 h 5918200"/>
              <a:gd name="connsiteX2" fmla="*/ 2184400 w 8456083"/>
              <a:gd name="connsiteY2" fmla="*/ 4762500 h 5918200"/>
              <a:gd name="connsiteX3" fmla="*/ 3390900 w 8456083"/>
              <a:gd name="connsiteY3" fmla="*/ 4114800 h 5918200"/>
              <a:gd name="connsiteX4" fmla="*/ 4241800 w 8456083"/>
              <a:gd name="connsiteY4" fmla="*/ 3860800 h 5918200"/>
              <a:gd name="connsiteX5" fmla="*/ 4889500 w 8456083"/>
              <a:gd name="connsiteY5" fmla="*/ 3581400 h 5918200"/>
              <a:gd name="connsiteX6" fmla="*/ 5041900 w 8456083"/>
              <a:gd name="connsiteY6" fmla="*/ 3378200 h 5918200"/>
              <a:gd name="connsiteX7" fmla="*/ 4800600 w 8456083"/>
              <a:gd name="connsiteY7" fmla="*/ 3098800 h 5918200"/>
              <a:gd name="connsiteX8" fmla="*/ 4445000 w 8456083"/>
              <a:gd name="connsiteY8" fmla="*/ 2654300 h 5918200"/>
              <a:gd name="connsiteX9" fmla="*/ 4330700 w 8456083"/>
              <a:gd name="connsiteY9" fmla="*/ 2235200 h 5918200"/>
              <a:gd name="connsiteX10" fmla="*/ 4292600 w 8456083"/>
              <a:gd name="connsiteY10" fmla="*/ 1917700 h 5918200"/>
              <a:gd name="connsiteX11" fmla="*/ 4064000 w 8456083"/>
              <a:gd name="connsiteY11" fmla="*/ 1676400 h 5918200"/>
              <a:gd name="connsiteX12" fmla="*/ 3822700 w 8456083"/>
              <a:gd name="connsiteY12" fmla="*/ 1612900 h 5918200"/>
              <a:gd name="connsiteX13" fmla="*/ 4064000 w 8456083"/>
              <a:gd name="connsiteY13" fmla="*/ 1422400 h 5918200"/>
              <a:gd name="connsiteX14" fmla="*/ 3835400 w 8456083"/>
              <a:gd name="connsiteY14" fmla="*/ 1308100 h 5918200"/>
              <a:gd name="connsiteX15" fmla="*/ 3721100 w 8456083"/>
              <a:gd name="connsiteY15" fmla="*/ 1244600 h 5918200"/>
              <a:gd name="connsiteX16" fmla="*/ 4445000 w 8456083"/>
              <a:gd name="connsiteY16" fmla="*/ 1155700 h 5918200"/>
              <a:gd name="connsiteX17" fmla="*/ 4965700 w 8456083"/>
              <a:gd name="connsiteY17" fmla="*/ 1079500 h 5918200"/>
              <a:gd name="connsiteX18" fmla="*/ 5511800 w 8456083"/>
              <a:gd name="connsiteY18" fmla="*/ 1054100 h 5918200"/>
              <a:gd name="connsiteX19" fmla="*/ 5549900 w 8456083"/>
              <a:gd name="connsiteY19" fmla="*/ 965200 h 5918200"/>
              <a:gd name="connsiteX20" fmla="*/ 5499100 w 8456083"/>
              <a:gd name="connsiteY20" fmla="*/ 901700 h 5918200"/>
              <a:gd name="connsiteX21" fmla="*/ 5727700 w 8456083"/>
              <a:gd name="connsiteY21" fmla="*/ 876300 h 5918200"/>
              <a:gd name="connsiteX22" fmla="*/ 5765800 w 8456083"/>
              <a:gd name="connsiteY22" fmla="*/ 787400 h 5918200"/>
              <a:gd name="connsiteX23" fmla="*/ 5981700 w 8456083"/>
              <a:gd name="connsiteY23" fmla="*/ 736600 h 5918200"/>
              <a:gd name="connsiteX24" fmla="*/ 6019800 w 8456083"/>
              <a:gd name="connsiteY24" fmla="*/ 635000 h 5918200"/>
              <a:gd name="connsiteX25" fmla="*/ 6896100 w 8456083"/>
              <a:gd name="connsiteY25" fmla="*/ 647700 h 5918200"/>
              <a:gd name="connsiteX26" fmla="*/ 6629400 w 8456083"/>
              <a:gd name="connsiteY26" fmla="*/ 457200 h 5918200"/>
              <a:gd name="connsiteX27" fmla="*/ 7302500 w 8456083"/>
              <a:gd name="connsiteY27" fmla="*/ 368300 h 5918200"/>
              <a:gd name="connsiteX28" fmla="*/ 7670800 w 8456083"/>
              <a:gd name="connsiteY28" fmla="*/ 266700 h 5918200"/>
              <a:gd name="connsiteX29" fmla="*/ 8140700 w 8456083"/>
              <a:gd name="connsiteY29" fmla="*/ 215900 h 5918200"/>
              <a:gd name="connsiteX30" fmla="*/ 8420100 w 8456083"/>
              <a:gd name="connsiteY30" fmla="*/ 139700 h 5918200"/>
              <a:gd name="connsiteX31" fmla="*/ 8356600 w 8456083"/>
              <a:gd name="connsiteY31" fmla="*/ 88900 h 5918200"/>
              <a:gd name="connsiteX32" fmla="*/ 8191500 w 8456083"/>
              <a:gd name="connsiteY32" fmla="*/ 50800 h 5918200"/>
              <a:gd name="connsiteX33" fmla="*/ 7670800 w 8456083"/>
              <a:gd name="connsiteY33" fmla="*/ 0 h 59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56083" h="5918200">
                <a:moveTo>
                  <a:pt x="0" y="5918200"/>
                </a:moveTo>
                <a:cubicBezTo>
                  <a:pt x="484716" y="5639858"/>
                  <a:pt x="969433" y="5361517"/>
                  <a:pt x="1333500" y="5168900"/>
                </a:cubicBezTo>
                <a:cubicBezTo>
                  <a:pt x="1697567" y="4976283"/>
                  <a:pt x="1841500" y="4938183"/>
                  <a:pt x="2184400" y="4762500"/>
                </a:cubicBezTo>
                <a:cubicBezTo>
                  <a:pt x="2527300" y="4586817"/>
                  <a:pt x="3048000" y="4265083"/>
                  <a:pt x="3390900" y="4114800"/>
                </a:cubicBezTo>
                <a:cubicBezTo>
                  <a:pt x="3733800" y="3964517"/>
                  <a:pt x="3992033" y="3949700"/>
                  <a:pt x="4241800" y="3860800"/>
                </a:cubicBezTo>
                <a:cubicBezTo>
                  <a:pt x="4491567" y="3771900"/>
                  <a:pt x="4756150" y="3661833"/>
                  <a:pt x="4889500" y="3581400"/>
                </a:cubicBezTo>
                <a:cubicBezTo>
                  <a:pt x="5022850" y="3500967"/>
                  <a:pt x="5056717" y="3458633"/>
                  <a:pt x="5041900" y="3378200"/>
                </a:cubicBezTo>
                <a:cubicBezTo>
                  <a:pt x="5027083" y="3297767"/>
                  <a:pt x="4900083" y="3219450"/>
                  <a:pt x="4800600" y="3098800"/>
                </a:cubicBezTo>
                <a:cubicBezTo>
                  <a:pt x="4701117" y="2978150"/>
                  <a:pt x="4523317" y="2798233"/>
                  <a:pt x="4445000" y="2654300"/>
                </a:cubicBezTo>
                <a:cubicBezTo>
                  <a:pt x="4366683" y="2510367"/>
                  <a:pt x="4356100" y="2357967"/>
                  <a:pt x="4330700" y="2235200"/>
                </a:cubicBezTo>
                <a:cubicBezTo>
                  <a:pt x="4305300" y="2112433"/>
                  <a:pt x="4337050" y="2010833"/>
                  <a:pt x="4292600" y="1917700"/>
                </a:cubicBezTo>
                <a:cubicBezTo>
                  <a:pt x="4248150" y="1824567"/>
                  <a:pt x="4142317" y="1727200"/>
                  <a:pt x="4064000" y="1676400"/>
                </a:cubicBezTo>
                <a:cubicBezTo>
                  <a:pt x="3985683" y="1625600"/>
                  <a:pt x="3822700" y="1655233"/>
                  <a:pt x="3822700" y="1612900"/>
                </a:cubicBezTo>
                <a:cubicBezTo>
                  <a:pt x="3822700" y="1570567"/>
                  <a:pt x="4061883" y="1473200"/>
                  <a:pt x="4064000" y="1422400"/>
                </a:cubicBezTo>
                <a:cubicBezTo>
                  <a:pt x="4066117" y="1371600"/>
                  <a:pt x="3892550" y="1337733"/>
                  <a:pt x="3835400" y="1308100"/>
                </a:cubicBezTo>
                <a:cubicBezTo>
                  <a:pt x="3778250" y="1278467"/>
                  <a:pt x="3619500" y="1270000"/>
                  <a:pt x="3721100" y="1244600"/>
                </a:cubicBezTo>
                <a:cubicBezTo>
                  <a:pt x="3822700" y="1219200"/>
                  <a:pt x="4237567" y="1183217"/>
                  <a:pt x="4445000" y="1155700"/>
                </a:cubicBezTo>
                <a:cubicBezTo>
                  <a:pt x="4652433" y="1128183"/>
                  <a:pt x="4787900" y="1096433"/>
                  <a:pt x="4965700" y="1079500"/>
                </a:cubicBezTo>
                <a:cubicBezTo>
                  <a:pt x="5143500" y="1062567"/>
                  <a:pt x="5414433" y="1073150"/>
                  <a:pt x="5511800" y="1054100"/>
                </a:cubicBezTo>
                <a:cubicBezTo>
                  <a:pt x="5609167" y="1035050"/>
                  <a:pt x="5552017" y="990600"/>
                  <a:pt x="5549900" y="965200"/>
                </a:cubicBezTo>
                <a:cubicBezTo>
                  <a:pt x="5547783" y="939800"/>
                  <a:pt x="5469467" y="916517"/>
                  <a:pt x="5499100" y="901700"/>
                </a:cubicBezTo>
                <a:cubicBezTo>
                  <a:pt x="5528733" y="886883"/>
                  <a:pt x="5683250" y="895350"/>
                  <a:pt x="5727700" y="876300"/>
                </a:cubicBezTo>
                <a:cubicBezTo>
                  <a:pt x="5772150" y="857250"/>
                  <a:pt x="5723467" y="810683"/>
                  <a:pt x="5765800" y="787400"/>
                </a:cubicBezTo>
                <a:cubicBezTo>
                  <a:pt x="5808133" y="764117"/>
                  <a:pt x="5939367" y="762000"/>
                  <a:pt x="5981700" y="736600"/>
                </a:cubicBezTo>
                <a:cubicBezTo>
                  <a:pt x="6024033" y="711200"/>
                  <a:pt x="5867400" y="649817"/>
                  <a:pt x="6019800" y="635000"/>
                </a:cubicBezTo>
                <a:cubicBezTo>
                  <a:pt x="6172200" y="620183"/>
                  <a:pt x="6794500" y="677333"/>
                  <a:pt x="6896100" y="647700"/>
                </a:cubicBezTo>
                <a:cubicBezTo>
                  <a:pt x="6997700" y="618067"/>
                  <a:pt x="6561667" y="503767"/>
                  <a:pt x="6629400" y="457200"/>
                </a:cubicBezTo>
                <a:cubicBezTo>
                  <a:pt x="6697133" y="410633"/>
                  <a:pt x="7128933" y="400050"/>
                  <a:pt x="7302500" y="368300"/>
                </a:cubicBezTo>
                <a:cubicBezTo>
                  <a:pt x="7476067" y="336550"/>
                  <a:pt x="7531100" y="292100"/>
                  <a:pt x="7670800" y="266700"/>
                </a:cubicBezTo>
                <a:cubicBezTo>
                  <a:pt x="7810500" y="241300"/>
                  <a:pt x="8015817" y="237067"/>
                  <a:pt x="8140700" y="215900"/>
                </a:cubicBezTo>
                <a:cubicBezTo>
                  <a:pt x="8265583" y="194733"/>
                  <a:pt x="8384117" y="160867"/>
                  <a:pt x="8420100" y="139700"/>
                </a:cubicBezTo>
                <a:cubicBezTo>
                  <a:pt x="8456083" y="118533"/>
                  <a:pt x="8394700" y="103717"/>
                  <a:pt x="8356600" y="88900"/>
                </a:cubicBezTo>
                <a:cubicBezTo>
                  <a:pt x="8318500" y="74083"/>
                  <a:pt x="8305800" y="65617"/>
                  <a:pt x="8191500" y="50800"/>
                </a:cubicBezTo>
                <a:cubicBezTo>
                  <a:pt x="8077200" y="35983"/>
                  <a:pt x="7874000" y="17991"/>
                  <a:pt x="7670800" y="0"/>
                </a:cubicBezTo>
              </a:path>
            </a:pathLst>
          </a:cu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wellBBNPGeology.jpg"/>
          <p:cNvPicPr>
            <a:picLocks noChangeAspect="1"/>
          </p:cNvPicPr>
          <p:nvPr/>
        </p:nvPicPr>
        <p:blipFill>
          <a:blip r:embed="rId3" cstate="print"/>
          <a:stretch>
            <a:fillRect/>
          </a:stretch>
        </p:blipFill>
        <p:spPr>
          <a:xfrm>
            <a:off x="0" y="660072"/>
            <a:ext cx="9144000" cy="5537855"/>
          </a:xfrm>
          <a:prstGeom prst="rect">
            <a:avLst/>
          </a:prstGeom>
        </p:spPr>
      </p:pic>
      <p:sp>
        <p:nvSpPr>
          <p:cNvPr id="3" name="Rectangle 2"/>
          <p:cNvSpPr/>
          <p:nvPr/>
        </p:nvSpPr>
        <p:spPr>
          <a:xfrm>
            <a:off x="-141514" y="4800600"/>
            <a:ext cx="3429000" cy="954107"/>
          </a:xfrm>
          <a:prstGeom prst="rect">
            <a:avLst/>
          </a:prstGeom>
        </p:spPr>
        <p:txBody>
          <a:bodyPr wrap="square">
            <a:spAutoFit/>
          </a:bodyPr>
          <a:lstStyle/>
          <a:p>
            <a:r>
              <a:rPr lang="en-US" dirty="0" smtClean="0">
                <a:solidFill>
                  <a:srgbClr val="FF0000"/>
                </a:solidFill>
                <a:effectLst>
                  <a:outerShdw blurRad="38100" dist="38100" dir="2700000" algn="tl">
                    <a:srgbClr val="000000">
                      <a:alpha val="43137"/>
                    </a:srgbClr>
                  </a:outerShdw>
                </a:effectLst>
              </a:rPr>
              <a:t>Laramide-age volcanic rocks</a:t>
            </a:r>
            <a:endParaRPr lang="en-US" dirty="0">
              <a:solidFill>
                <a:srgbClr val="FF0000"/>
              </a:solidFill>
              <a:effectLst>
                <a:outerShdw blurRad="38100" dist="38100" dir="2700000" algn="tl">
                  <a:srgbClr val="000000">
                    <a:alpha val="43137"/>
                  </a:srgbClr>
                </a:outerShdw>
              </a:effectLst>
            </a:endParaRPr>
          </a:p>
        </p:txBody>
      </p:sp>
      <p:cxnSp>
        <p:nvCxnSpPr>
          <p:cNvPr id="4" name="Straight Arrow Connector 3"/>
          <p:cNvCxnSpPr/>
          <p:nvPr/>
        </p:nvCxnSpPr>
        <p:spPr bwMode="auto">
          <a:xfrm flipV="1">
            <a:off x="2808514" y="3701143"/>
            <a:ext cx="2046515" cy="1219201"/>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ta Elena3.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736600" y="266700"/>
            <a:ext cx="8456083" cy="5918200"/>
          </a:xfrm>
          <a:custGeom>
            <a:avLst/>
            <a:gdLst>
              <a:gd name="connsiteX0" fmla="*/ 0 w 8456083"/>
              <a:gd name="connsiteY0" fmla="*/ 5918200 h 5918200"/>
              <a:gd name="connsiteX1" fmla="*/ 1333500 w 8456083"/>
              <a:gd name="connsiteY1" fmla="*/ 5168900 h 5918200"/>
              <a:gd name="connsiteX2" fmla="*/ 2184400 w 8456083"/>
              <a:gd name="connsiteY2" fmla="*/ 4762500 h 5918200"/>
              <a:gd name="connsiteX3" fmla="*/ 3390900 w 8456083"/>
              <a:gd name="connsiteY3" fmla="*/ 4114800 h 5918200"/>
              <a:gd name="connsiteX4" fmla="*/ 4241800 w 8456083"/>
              <a:gd name="connsiteY4" fmla="*/ 3860800 h 5918200"/>
              <a:gd name="connsiteX5" fmla="*/ 4889500 w 8456083"/>
              <a:gd name="connsiteY5" fmla="*/ 3581400 h 5918200"/>
              <a:gd name="connsiteX6" fmla="*/ 5041900 w 8456083"/>
              <a:gd name="connsiteY6" fmla="*/ 3378200 h 5918200"/>
              <a:gd name="connsiteX7" fmla="*/ 4800600 w 8456083"/>
              <a:gd name="connsiteY7" fmla="*/ 3098800 h 5918200"/>
              <a:gd name="connsiteX8" fmla="*/ 4445000 w 8456083"/>
              <a:gd name="connsiteY8" fmla="*/ 2654300 h 5918200"/>
              <a:gd name="connsiteX9" fmla="*/ 4330700 w 8456083"/>
              <a:gd name="connsiteY9" fmla="*/ 2235200 h 5918200"/>
              <a:gd name="connsiteX10" fmla="*/ 4292600 w 8456083"/>
              <a:gd name="connsiteY10" fmla="*/ 1917700 h 5918200"/>
              <a:gd name="connsiteX11" fmla="*/ 4064000 w 8456083"/>
              <a:gd name="connsiteY11" fmla="*/ 1676400 h 5918200"/>
              <a:gd name="connsiteX12" fmla="*/ 3822700 w 8456083"/>
              <a:gd name="connsiteY12" fmla="*/ 1612900 h 5918200"/>
              <a:gd name="connsiteX13" fmla="*/ 4064000 w 8456083"/>
              <a:gd name="connsiteY13" fmla="*/ 1422400 h 5918200"/>
              <a:gd name="connsiteX14" fmla="*/ 3835400 w 8456083"/>
              <a:gd name="connsiteY14" fmla="*/ 1308100 h 5918200"/>
              <a:gd name="connsiteX15" fmla="*/ 3721100 w 8456083"/>
              <a:gd name="connsiteY15" fmla="*/ 1244600 h 5918200"/>
              <a:gd name="connsiteX16" fmla="*/ 4445000 w 8456083"/>
              <a:gd name="connsiteY16" fmla="*/ 1155700 h 5918200"/>
              <a:gd name="connsiteX17" fmla="*/ 4965700 w 8456083"/>
              <a:gd name="connsiteY17" fmla="*/ 1079500 h 5918200"/>
              <a:gd name="connsiteX18" fmla="*/ 5511800 w 8456083"/>
              <a:gd name="connsiteY18" fmla="*/ 1054100 h 5918200"/>
              <a:gd name="connsiteX19" fmla="*/ 5549900 w 8456083"/>
              <a:gd name="connsiteY19" fmla="*/ 965200 h 5918200"/>
              <a:gd name="connsiteX20" fmla="*/ 5499100 w 8456083"/>
              <a:gd name="connsiteY20" fmla="*/ 901700 h 5918200"/>
              <a:gd name="connsiteX21" fmla="*/ 5727700 w 8456083"/>
              <a:gd name="connsiteY21" fmla="*/ 876300 h 5918200"/>
              <a:gd name="connsiteX22" fmla="*/ 5765800 w 8456083"/>
              <a:gd name="connsiteY22" fmla="*/ 787400 h 5918200"/>
              <a:gd name="connsiteX23" fmla="*/ 5981700 w 8456083"/>
              <a:gd name="connsiteY23" fmla="*/ 736600 h 5918200"/>
              <a:gd name="connsiteX24" fmla="*/ 6019800 w 8456083"/>
              <a:gd name="connsiteY24" fmla="*/ 635000 h 5918200"/>
              <a:gd name="connsiteX25" fmla="*/ 6896100 w 8456083"/>
              <a:gd name="connsiteY25" fmla="*/ 647700 h 5918200"/>
              <a:gd name="connsiteX26" fmla="*/ 6629400 w 8456083"/>
              <a:gd name="connsiteY26" fmla="*/ 457200 h 5918200"/>
              <a:gd name="connsiteX27" fmla="*/ 7302500 w 8456083"/>
              <a:gd name="connsiteY27" fmla="*/ 368300 h 5918200"/>
              <a:gd name="connsiteX28" fmla="*/ 7670800 w 8456083"/>
              <a:gd name="connsiteY28" fmla="*/ 266700 h 5918200"/>
              <a:gd name="connsiteX29" fmla="*/ 8140700 w 8456083"/>
              <a:gd name="connsiteY29" fmla="*/ 215900 h 5918200"/>
              <a:gd name="connsiteX30" fmla="*/ 8420100 w 8456083"/>
              <a:gd name="connsiteY30" fmla="*/ 139700 h 5918200"/>
              <a:gd name="connsiteX31" fmla="*/ 8356600 w 8456083"/>
              <a:gd name="connsiteY31" fmla="*/ 88900 h 5918200"/>
              <a:gd name="connsiteX32" fmla="*/ 8191500 w 8456083"/>
              <a:gd name="connsiteY32" fmla="*/ 50800 h 5918200"/>
              <a:gd name="connsiteX33" fmla="*/ 7670800 w 8456083"/>
              <a:gd name="connsiteY33" fmla="*/ 0 h 59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56083" h="5918200">
                <a:moveTo>
                  <a:pt x="0" y="5918200"/>
                </a:moveTo>
                <a:cubicBezTo>
                  <a:pt x="484716" y="5639858"/>
                  <a:pt x="969433" y="5361517"/>
                  <a:pt x="1333500" y="5168900"/>
                </a:cubicBezTo>
                <a:cubicBezTo>
                  <a:pt x="1697567" y="4976283"/>
                  <a:pt x="1841500" y="4938183"/>
                  <a:pt x="2184400" y="4762500"/>
                </a:cubicBezTo>
                <a:cubicBezTo>
                  <a:pt x="2527300" y="4586817"/>
                  <a:pt x="3048000" y="4265083"/>
                  <a:pt x="3390900" y="4114800"/>
                </a:cubicBezTo>
                <a:cubicBezTo>
                  <a:pt x="3733800" y="3964517"/>
                  <a:pt x="3992033" y="3949700"/>
                  <a:pt x="4241800" y="3860800"/>
                </a:cubicBezTo>
                <a:cubicBezTo>
                  <a:pt x="4491567" y="3771900"/>
                  <a:pt x="4756150" y="3661833"/>
                  <a:pt x="4889500" y="3581400"/>
                </a:cubicBezTo>
                <a:cubicBezTo>
                  <a:pt x="5022850" y="3500967"/>
                  <a:pt x="5056717" y="3458633"/>
                  <a:pt x="5041900" y="3378200"/>
                </a:cubicBezTo>
                <a:cubicBezTo>
                  <a:pt x="5027083" y="3297767"/>
                  <a:pt x="4900083" y="3219450"/>
                  <a:pt x="4800600" y="3098800"/>
                </a:cubicBezTo>
                <a:cubicBezTo>
                  <a:pt x="4701117" y="2978150"/>
                  <a:pt x="4523317" y="2798233"/>
                  <a:pt x="4445000" y="2654300"/>
                </a:cubicBezTo>
                <a:cubicBezTo>
                  <a:pt x="4366683" y="2510367"/>
                  <a:pt x="4356100" y="2357967"/>
                  <a:pt x="4330700" y="2235200"/>
                </a:cubicBezTo>
                <a:cubicBezTo>
                  <a:pt x="4305300" y="2112433"/>
                  <a:pt x="4337050" y="2010833"/>
                  <a:pt x="4292600" y="1917700"/>
                </a:cubicBezTo>
                <a:cubicBezTo>
                  <a:pt x="4248150" y="1824567"/>
                  <a:pt x="4142317" y="1727200"/>
                  <a:pt x="4064000" y="1676400"/>
                </a:cubicBezTo>
                <a:cubicBezTo>
                  <a:pt x="3985683" y="1625600"/>
                  <a:pt x="3822700" y="1655233"/>
                  <a:pt x="3822700" y="1612900"/>
                </a:cubicBezTo>
                <a:cubicBezTo>
                  <a:pt x="3822700" y="1570567"/>
                  <a:pt x="4061883" y="1473200"/>
                  <a:pt x="4064000" y="1422400"/>
                </a:cubicBezTo>
                <a:cubicBezTo>
                  <a:pt x="4066117" y="1371600"/>
                  <a:pt x="3892550" y="1337733"/>
                  <a:pt x="3835400" y="1308100"/>
                </a:cubicBezTo>
                <a:cubicBezTo>
                  <a:pt x="3778250" y="1278467"/>
                  <a:pt x="3619500" y="1270000"/>
                  <a:pt x="3721100" y="1244600"/>
                </a:cubicBezTo>
                <a:cubicBezTo>
                  <a:pt x="3822700" y="1219200"/>
                  <a:pt x="4237567" y="1183217"/>
                  <a:pt x="4445000" y="1155700"/>
                </a:cubicBezTo>
                <a:cubicBezTo>
                  <a:pt x="4652433" y="1128183"/>
                  <a:pt x="4787900" y="1096433"/>
                  <a:pt x="4965700" y="1079500"/>
                </a:cubicBezTo>
                <a:cubicBezTo>
                  <a:pt x="5143500" y="1062567"/>
                  <a:pt x="5414433" y="1073150"/>
                  <a:pt x="5511800" y="1054100"/>
                </a:cubicBezTo>
                <a:cubicBezTo>
                  <a:pt x="5609167" y="1035050"/>
                  <a:pt x="5552017" y="990600"/>
                  <a:pt x="5549900" y="965200"/>
                </a:cubicBezTo>
                <a:cubicBezTo>
                  <a:pt x="5547783" y="939800"/>
                  <a:pt x="5469467" y="916517"/>
                  <a:pt x="5499100" y="901700"/>
                </a:cubicBezTo>
                <a:cubicBezTo>
                  <a:pt x="5528733" y="886883"/>
                  <a:pt x="5683250" y="895350"/>
                  <a:pt x="5727700" y="876300"/>
                </a:cubicBezTo>
                <a:cubicBezTo>
                  <a:pt x="5772150" y="857250"/>
                  <a:pt x="5723467" y="810683"/>
                  <a:pt x="5765800" y="787400"/>
                </a:cubicBezTo>
                <a:cubicBezTo>
                  <a:pt x="5808133" y="764117"/>
                  <a:pt x="5939367" y="762000"/>
                  <a:pt x="5981700" y="736600"/>
                </a:cubicBezTo>
                <a:cubicBezTo>
                  <a:pt x="6024033" y="711200"/>
                  <a:pt x="5867400" y="649817"/>
                  <a:pt x="6019800" y="635000"/>
                </a:cubicBezTo>
                <a:cubicBezTo>
                  <a:pt x="6172200" y="620183"/>
                  <a:pt x="6794500" y="677333"/>
                  <a:pt x="6896100" y="647700"/>
                </a:cubicBezTo>
                <a:cubicBezTo>
                  <a:pt x="6997700" y="618067"/>
                  <a:pt x="6561667" y="503767"/>
                  <a:pt x="6629400" y="457200"/>
                </a:cubicBezTo>
                <a:cubicBezTo>
                  <a:pt x="6697133" y="410633"/>
                  <a:pt x="7128933" y="400050"/>
                  <a:pt x="7302500" y="368300"/>
                </a:cubicBezTo>
                <a:cubicBezTo>
                  <a:pt x="7476067" y="336550"/>
                  <a:pt x="7531100" y="292100"/>
                  <a:pt x="7670800" y="266700"/>
                </a:cubicBezTo>
                <a:cubicBezTo>
                  <a:pt x="7810500" y="241300"/>
                  <a:pt x="8015817" y="237067"/>
                  <a:pt x="8140700" y="215900"/>
                </a:cubicBezTo>
                <a:cubicBezTo>
                  <a:pt x="8265583" y="194733"/>
                  <a:pt x="8384117" y="160867"/>
                  <a:pt x="8420100" y="139700"/>
                </a:cubicBezTo>
                <a:cubicBezTo>
                  <a:pt x="8456083" y="118533"/>
                  <a:pt x="8394700" y="103717"/>
                  <a:pt x="8356600" y="88900"/>
                </a:cubicBezTo>
                <a:cubicBezTo>
                  <a:pt x="8318500" y="74083"/>
                  <a:pt x="8305800" y="65617"/>
                  <a:pt x="8191500" y="50800"/>
                </a:cubicBezTo>
                <a:cubicBezTo>
                  <a:pt x="8077200" y="35983"/>
                  <a:pt x="7874000" y="17991"/>
                  <a:pt x="7670800" y="0"/>
                </a:cubicBezTo>
              </a:path>
            </a:pathLst>
          </a:cu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ta Elena1.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736600" y="266700"/>
            <a:ext cx="8456083" cy="5918200"/>
          </a:xfrm>
          <a:custGeom>
            <a:avLst/>
            <a:gdLst>
              <a:gd name="connsiteX0" fmla="*/ 0 w 8456083"/>
              <a:gd name="connsiteY0" fmla="*/ 5918200 h 5918200"/>
              <a:gd name="connsiteX1" fmla="*/ 1333500 w 8456083"/>
              <a:gd name="connsiteY1" fmla="*/ 5168900 h 5918200"/>
              <a:gd name="connsiteX2" fmla="*/ 2184400 w 8456083"/>
              <a:gd name="connsiteY2" fmla="*/ 4762500 h 5918200"/>
              <a:gd name="connsiteX3" fmla="*/ 3390900 w 8456083"/>
              <a:gd name="connsiteY3" fmla="*/ 4114800 h 5918200"/>
              <a:gd name="connsiteX4" fmla="*/ 4241800 w 8456083"/>
              <a:gd name="connsiteY4" fmla="*/ 3860800 h 5918200"/>
              <a:gd name="connsiteX5" fmla="*/ 4889500 w 8456083"/>
              <a:gd name="connsiteY5" fmla="*/ 3581400 h 5918200"/>
              <a:gd name="connsiteX6" fmla="*/ 5041900 w 8456083"/>
              <a:gd name="connsiteY6" fmla="*/ 3378200 h 5918200"/>
              <a:gd name="connsiteX7" fmla="*/ 4800600 w 8456083"/>
              <a:gd name="connsiteY7" fmla="*/ 3098800 h 5918200"/>
              <a:gd name="connsiteX8" fmla="*/ 4445000 w 8456083"/>
              <a:gd name="connsiteY8" fmla="*/ 2654300 h 5918200"/>
              <a:gd name="connsiteX9" fmla="*/ 4330700 w 8456083"/>
              <a:gd name="connsiteY9" fmla="*/ 2235200 h 5918200"/>
              <a:gd name="connsiteX10" fmla="*/ 4292600 w 8456083"/>
              <a:gd name="connsiteY10" fmla="*/ 1917700 h 5918200"/>
              <a:gd name="connsiteX11" fmla="*/ 4064000 w 8456083"/>
              <a:gd name="connsiteY11" fmla="*/ 1676400 h 5918200"/>
              <a:gd name="connsiteX12" fmla="*/ 3822700 w 8456083"/>
              <a:gd name="connsiteY12" fmla="*/ 1612900 h 5918200"/>
              <a:gd name="connsiteX13" fmla="*/ 4064000 w 8456083"/>
              <a:gd name="connsiteY13" fmla="*/ 1422400 h 5918200"/>
              <a:gd name="connsiteX14" fmla="*/ 3835400 w 8456083"/>
              <a:gd name="connsiteY14" fmla="*/ 1308100 h 5918200"/>
              <a:gd name="connsiteX15" fmla="*/ 3721100 w 8456083"/>
              <a:gd name="connsiteY15" fmla="*/ 1244600 h 5918200"/>
              <a:gd name="connsiteX16" fmla="*/ 4445000 w 8456083"/>
              <a:gd name="connsiteY16" fmla="*/ 1155700 h 5918200"/>
              <a:gd name="connsiteX17" fmla="*/ 4965700 w 8456083"/>
              <a:gd name="connsiteY17" fmla="*/ 1079500 h 5918200"/>
              <a:gd name="connsiteX18" fmla="*/ 5511800 w 8456083"/>
              <a:gd name="connsiteY18" fmla="*/ 1054100 h 5918200"/>
              <a:gd name="connsiteX19" fmla="*/ 5549900 w 8456083"/>
              <a:gd name="connsiteY19" fmla="*/ 965200 h 5918200"/>
              <a:gd name="connsiteX20" fmla="*/ 5499100 w 8456083"/>
              <a:gd name="connsiteY20" fmla="*/ 901700 h 5918200"/>
              <a:gd name="connsiteX21" fmla="*/ 5727700 w 8456083"/>
              <a:gd name="connsiteY21" fmla="*/ 876300 h 5918200"/>
              <a:gd name="connsiteX22" fmla="*/ 5765800 w 8456083"/>
              <a:gd name="connsiteY22" fmla="*/ 787400 h 5918200"/>
              <a:gd name="connsiteX23" fmla="*/ 5981700 w 8456083"/>
              <a:gd name="connsiteY23" fmla="*/ 736600 h 5918200"/>
              <a:gd name="connsiteX24" fmla="*/ 6019800 w 8456083"/>
              <a:gd name="connsiteY24" fmla="*/ 635000 h 5918200"/>
              <a:gd name="connsiteX25" fmla="*/ 6896100 w 8456083"/>
              <a:gd name="connsiteY25" fmla="*/ 647700 h 5918200"/>
              <a:gd name="connsiteX26" fmla="*/ 6629400 w 8456083"/>
              <a:gd name="connsiteY26" fmla="*/ 457200 h 5918200"/>
              <a:gd name="connsiteX27" fmla="*/ 7302500 w 8456083"/>
              <a:gd name="connsiteY27" fmla="*/ 368300 h 5918200"/>
              <a:gd name="connsiteX28" fmla="*/ 7670800 w 8456083"/>
              <a:gd name="connsiteY28" fmla="*/ 266700 h 5918200"/>
              <a:gd name="connsiteX29" fmla="*/ 8140700 w 8456083"/>
              <a:gd name="connsiteY29" fmla="*/ 215900 h 5918200"/>
              <a:gd name="connsiteX30" fmla="*/ 8420100 w 8456083"/>
              <a:gd name="connsiteY30" fmla="*/ 139700 h 5918200"/>
              <a:gd name="connsiteX31" fmla="*/ 8356600 w 8456083"/>
              <a:gd name="connsiteY31" fmla="*/ 88900 h 5918200"/>
              <a:gd name="connsiteX32" fmla="*/ 8191500 w 8456083"/>
              <a:gd name="connsiteY32" fmla="*/ 50800 h 5918200"/>
              <a:gd name="connsiteX33" fmla="*/ 7670800 w 8456083"/>
              <a:gd name="connsiteY33" fmla="*/ 0 h 59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56083" h="5918200">
                <a:moveTo>
                  <a:pt x="0" y="5918200"/>
                </a:moveTo>
                <a:cubicBezTo>
                  <a:pt x="484716" y="5639858"/>
                  <a:pt x="969433" y="5361517"/>
                  <a:pt x="1333500" y="5168900"/>
                </a:cubicBezTo>
                <a:cubicBezTo>
                  <a:pt x="1697567" y="4976283"/>
                  <a:pt x="1841500" y="4938183"/>
                  <a:pt x="2184400" y="4762500"/>
                </a:cubicBezTo>
                <a:cubicBezTo>
                  <a:pt x="2527300" y="4586817"/>
                  <a:pt x="3048000" y="4265083"/>
                  <a:pt x="3390900" y="4114800"/>
                </a:cubicBezTo>
                <a:cubicBezTo>
                  <a:pt x="3733800" y="3964517"/>
                  <a:pt x="3992033" y="3949700"/>
                  <a:pt x="4241800" y="3860800"/>
                </a:cubicBezTo>
                <a:cubicBezTo>
                  <a:pt x="4491567" y="3771900"/>
                  <a:pt x="4756150" y="3661833"/>
                  <a:pt x="4889500" y="3581400"/>
                </a:cubicBezTo>
                <a:cubicBezTo>
                  <a:pt x="5022850" y="3500967"/>
                  <a:pt x="5056717" y="3458633"/>
                  <a:pt x="5041900" y="3378200"/>
                </a:cubicBezTo>
                <a:cubicBezTo>
                  <a:pt x="5027083" y="3297767"/>
                  <a:pt x="4900083" y="3219450"/>
                  <a:pt x="4800600" y="3098800"/>
                </a:cubicBezTo>
                <a:cubicBezTo>
                  <a:pt x="4701117" y="2978150"/>
                  <a:pt x="4523317" y="2798233"/>
                  <a:pt x="4445000" y="2654300"/>
                </a:cubicBezTo>
                <a:cubicBezTo>
                  <a:pt x="4366683" y="2510367"/>
                  <a:pt x="4356100" y="2357967"/>
                  <a:pt x="4330700" y="2235200"/>
                </a:cubicBezTo>
                <a:cubicBezTo>
                  <a:pt x="4305300" y="2112433"/>
                  <a:pt x="4337050" y="2010833"/>
                  <a:pt x="4292600" y="1917700"/>
                </a:cubicBezTo>
                <a:cubicBezTo>
                  <a:pt x="4248150" y="1824567"/>
                  <a:pt x="4142317" y="1727200"/>
                  <a:pt x="4064000" y="1676400"/>
                </a:cubicBezTo>
                <a:cubicBezTo>
                  <a:pt x="3985683" y="1625600"/>
                  <a:pt x="3822700" y="1655233"/>
                  <a:pt x="3822700" y="1612900"/>
                </a:cubicBezTo>
                <a:cubicBezTo>
                  <a:pt x="3822700" y="1570567"/>
                  <a:pt x="4061883" y="1473200"/>
                  <a:pt x="4064000" y="1422400"/>
                </a:cubicBezTo>
                <a:cubicBezTo>
                  <a:pt x="4066117" y="1371600"/>
                  <a:pt x="3892550" y="1337733"/>
                  <a:pt x="3835400" y="1308100"/>
                </a:cubicBezTo>
                <a:cubicBezTo>
                  <a:pt x="3778250" y="1278467"/>
                  <a:pt x="3619500" y="1270000"/>
                  <a:pt x="3721100" y="1244600"/>
                </a:cubicBezTo>
                <a:cubicBezTo>
                  <a:pt x="3822700" y="1219200"/>
                  <a:pt x="4237567" y="1183217"/>
                  <a:pt x="4445000" y="1155700"/>
                </a:cubicBezTo>
                <a:cubicBezTo>
                  <a:pt x="4652433" y="1128183"/>
                  <a:pt x="4787900" y="1096433"/>
                  <a:pt x="4965700" y="1079500"/>
                </a:cubicBezTo>
                <a:cubicBezTo>
                  <a:pt x="5143500" y="1062567"/>
                  <a:pt x="5414433" y="1073150"/>
                  <a:pt x="5511800" y="1054100"/>
                </a:cubicBezTo>
                <a:cubicBezTo>
                  <a:pt x="5609167" y="1035050"/>
                  <a:pt x="5552017" y="990600"/>
                  <a:pt x="5549900" y="965200"/>
                </a:cubicBezTo>
                <a:cubicBezTo>
                  <a:pt x="5547783" y="939800"/>
                  <a:pt x="5469467" y="916517"/>
                  <a:pt x="5499100" y="901700"/>
                </a:cubicBezTo>
                <a:cubicBezTo>
                  <a:pt x="5528733" y="886883"/>
                  <a:pt x="5683250" y="895350"/>
                  <a:pt x="5727700" y="876300"/>
                </a:cubicBezTo>
                <a:cubicBezTo>
                  <a:pt x="5772150" y="857250"/>
                  <a:pt x="5723467" y="810683"/>
                  <a:pt x="5765800" y="787400"/>
                </a:cubicBezTo>
                <a:cubicBezTo>
                  <a:pt x="5808133" y="764117"/>
                  <a:pt x="5939367" y="762000"/>
                  <a:pt x="5981700" y="736600"/>
                </a:cubicBezTo>
                <a:cubicBezTo>
                  <a:pt x="6024033" y="711200"/>
                  <a:pt x="5867400" y="649817"/>
                  <a:pt x="6019800" y="635000"/>
                </a:cubicBezTo>
                <a:cubicBezTo>
                  <a:pt x="6172200" y="620183"/>
                  <a:pt x="6794500" y="677333"/>
                  <a:pt x="6896100" y="647700"/>
                </a:cubicBezTo>
                <a:cubicBezTo>
                  <a:pt x="6997700" y="618067"/>
                  <a:pt x="6561667" y="503767"/>
                  <a:pt x="6629400" y="457200"/>
                </a:cubicBezTo>
                <a:cubicBezTo>
                  <a:pt x="6697133" y="410633"/>
                  <a:pt x="7128933" y="400050"/>
                  <a:pt x="7302500" y="368300"/>
                </a:cubicBezTo>
                <a:cubicBezTo>
                  <a:pt x="7476067" y="336550"/>
                  <a:pt x="7531100" y="292100"/>
                  <a:pt x="7670800" y="266700"/>
                </a:cubicBezTo>
                <a:cubicBezTo>
                  <a:pt x="7810500" y="241300"/>
                  <a:pt x="8015817" y="237067"/>
                  <a:pt x="8140700" y="215900"/>
                </a:cubicBezTo>
                <a:cubicBezTo>
                  <a:pt x="8265583" y="194733"/>
                  <a:pt x="8384117" y="160867"/>
                  <a:pt x="8420100" y="139700"/>
                </a:cubicBezTo>
                <a:cubicBezTo>
                  <a:pt x="8456083" y="118533"/>
                  <a:pt x="8394700" y="103717"/>
                  <a:pt x="8356600" y="88900"/>
                </a:cubicBezTo>
                <a:cubicBezTo>
                  <a:pt x="8318500" y="74083"/>
                  <a:pt x="8305800" y="65617"/>
                  <a:pt x="8191500" y="50800"/>
                </a:cubicBezTo>
                <a:cubicBezTo>
                  <a:pt x="8077200" y="35983"/>
                  <a:pt x="7874000" y="17991"/>
                  <a:pt x="7670800" y="0"/>
                </a:cubicBezTo>
              </a:path>
            </a:pathLst>
          </a:cu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Big Bend 43 DBH"/>
          <p:cNvPicPr>
            <a:picLocks noChangeAspect="1" noChangeArrowheads="1"/>
          </p:cNvPicPr>
          <p:nvPr/>
        </p:nvPicPr>
        <p:blipFill>
          <a:blip r:embed="rId3"/>
          <a:srcRect/>
          <a:stretch>
            <a:fillRect/>
          </a:stretch>
        </p:blipFill>
        <p:spPr bwMode="auto">
          <a:xfrm>
            <a:off x="0" y="0"/>
            <a:ext cx="103084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fs.fed.us/rm/boise/research/gis/maps/GreatBasinMap.jpg"/>
          <p:cNvPicPr>
            <a:picLocks noChangeAspect="1" noChangeArrowheads="1"/>
          </p:cNvPicPr>
          <p:nvPr/>
        </p:nvPicPr>
        <p:blipFill>
          <a:blip r:embed="rId3"/>
          <a:srcRect l="2779" b="821"/>
          <a:stretch>
            <a:fillRect/>
          </a:stretch>
        </p:blipFill>
        <p:spPr bwMode="auto">
          <a:xfrm>
            <a:off x="1905000" y="0"/>
            <a:ext cx="5334000" cy="6858000"/>
          </a:xfrm>
          <a:prstGeom prst="rect">
            <a:avLst/>
          </a:prstGeom>
          <a:noFill/>
          <a:ln w="9525">
            <a:noFill/>
            <a:miter lim="800000"/>
            <a:headEnd/>
            <a:tailEnd/>
          </a:ln>
        </p:spPr>
      </p:pic>
      <p:sp>
        <p:nvSpPr>
          <p:cNvPr id="4" name="Text Box 4"/>
          <p:cNvSpPr txBox="1">
            <a:spLocks noChangeArrowheads="1"/>
          </p:cNvSpPr>
          <p:nvPr/>
        </p:nvSpPr>
        <p:spPr bwMode="auto">
          <a:xfrm>
            <a:off x="3695700" y="2895600"/>
            <a:ext cx="1752600" cy="1066800"/>
          </a:xfrm>
          <a:prstGeom prst="rect">
            <a:avLst/>
          </a:prstGeom>
          <a:noFill/>
          <a:ln w="9525">
            <a:noFill/>
            <a:miter lim="800000"/>
            <a:headEnd/>
            <a:tailEnd/>
          </a:ln>
        </p:spPr>
        <p:txBody>
          <a:bodyPr>
            <a:spAutoFit/>
          </a:bodyPr>
          <a:lstStyle/>
          <a:p>
            <a:pPr algn="ctr">
              <a:spcBef>
                <a:spcPct val="50000"/>
              </a:spcBef>
              <a:defRPr/>
            </a:pPr>
            <a:r>
              <a:rPr lang="en-US" dirty="0">
                <a:solidFill>
                  <a:schemeClr val="bg1"/>
                </a:solidFill>
                <a:effectLst>
                  <a:outerShdw blurRad="38100" dist="38100" dir="2700000" algn="tl">
                    <a:srgbClr val="000000">
                      <a:alpha val="43137"/>
                    </a:srgbClr>
                  </a:outerShdw>
                </a:effectLst>
              </a:rPr>
              <a:t>Great Basin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4688" t="15430" b="2734"/>
          <a:stretch>
            <a:fillRect/>
          </a:stretch>
        </p:blipFill>
        <p:spPr bwMode="auto">
          <a:xfrm>
            <a:off x="-420100" y="0"/>
            <a:ext cx="99842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BStElena"/>
          <p:cNvPicPr>
            <a:picLocks noChangeAspect="1" noChangeArrowheads="1"/>
          </p:cNvPicPr>
          <p:nvPr/>
        </p:nvPicPr>
        <p:blipFill>
          <a:blip r:embed="rId3"/>
          <a:srcRect/>
          <a:stretch>
            <a:fillRect/>
          </a:stretch>
        </p:blipFill>
        <p:spPr bwMode="auto">
          <a:xfrm>
            <a:off x="2286000" y="0"/>
            <a:ext cx="457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BStElena"/>
          <p:cNvPicPr>
            <a:picLocks noChangeAspect="1" noChangeArrowheads="1"/>
          </p:cNvPicPr>
          <p:nvPr/>
        </p:nvPicPr>
        <p:blipFill>
          <a:blip r:embed="rId3"/>
          <a:srcRect/>
          <a:stretch>
            <a:fillRect/>
          </a:stretch>
        </p:blipFill>
        <p:spPr bwMode="auto">
          <a:xfrm>
            <a:off x="2286000" y="0"/>
            <a:ext cx="4572000" cy="6858000"/>
          </a:xfrm>
          <a:prstGeom prst="rect">
            <a:avLst/>
          </a:prstGeom>
          <a:noFill/>
          <a:ln w="9525">
            <a:noFill/>
            <a:miter lim="800000"/>
            <a:headEnd/>
            <a:tailEnd/>
          </a:ln>
        </p:spPr>
      </p:pic>
      <p:sp>
        <p:nvSpPr>
          <p:cNvPr id="3" name="TextBox 2"/>
          <p:cNvSpPr txBox="1"/>
          <p:nvPr/>
        </p:nvSpPr>
        <p:spPr>
          <a:xfrm rot="1078700">
            <a:off x="2425699" y="2311400"/>
            <a:ext cx="2349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Mexico</a:t>
            </a:r>
            <a:endParaRPr lang="en-US" dirty="0">
              <a:effectLst>
                <a:outerShdw blurRad="38100" dist="38100" dir="2700000" algn="tl">
                  <a:srgbClr val="000000">
                    <a:alpha val="43137"/>
                  </a:srgbClr>
                </a:outerShdw>
              </a:effectLst>
            </a:endParaRPr>
          </a:p>
        </p:txBody>
      </p:sp>
      <p:sp>
        <p:nvSpPr>
          <p:cNvPr id="4" name="TextBox 3"/>
          <p:cNvSpPr txBox="1"/>
          <p:nvPr/>
        </p:nvSpPr>
        <p:spPr>
          <a:xfrm rot="18768993">
            <a:off x="4729121" y="1571918"/>
            <a:ext cx="2349500" cy="523220"/>
          </a:xfrm>
          <a:prstGeom prst="rect">
            <a:avLst/>
          </a:prstGeom>
          <a:noFill/>
          <a:scene3d>
            <a:camera prst="orthographicFront">
              <a:rot lat="1800000" lon="0" rev="0"/>
            </a:camera>
            <a:lightRig rig="threePt" dir="t"/>
          </a:scene3d>
        </p:spPr>
        <p:txBody>
          <a:bodyPr wrap="square" rtlCol="0">
            <a:spAutoFit/>
          </a:bodyPr>
          <a:lstStyle/>
          <a:p>
            <a:r>
              <a:rPr lang="en-US" dirty="0" smtClean="0">
                <a:effectLst>
                  <a:outerShdw blurRad="38100" dist="38100" dir="2700000" algn="tl">
                    <a:srgbClr val="000000">
                      <a:alpha val="43137"/>
                    </a:srgbClr>
                  </a:outerShdw>
                </a:effectLst>
              </a:rPr>
              <a:t>USA</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descr="6map-bigbend-1b"/>
          <p:cNvPicPr>
            <a:picLocks noChangeAspect="1" noChangeArrowheads="1"/>
          </p:cNvPicPr>
          <p:nvPr/>
        </p:nvPicPr>
        <p:blipFill>
          <a:blip r:embed="rId2"/>
          <a:srcRect/>
          <a:stretch>
            <a:fillRect/>
          </a:stretch>
        </p:blipFill>
        <p:spPr bwMode="auto">
          <a:xfrm>
            <a:off x="0" y="0"/>
            <a:ext cx="9144000" cy="6297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5540" name="Picture 4" descr="http://www.colorado.edu/GeolSci/Resources/WUSTectonics/LaramideFlatSlab/pictures/bird1988.jpg"/>
          <p:cNvPicPr>
            <a:picLocks noChangeAspect="1" noChangeArrowheads="1"/>
          </p:cNvPicPr>
          <p:nvPr/>
        </p:nvPicPr>
        <p:blipFill>
          <a:blip r:embed="rId2"/>
          <a:srcRect/>
          <a:stretch>
            <a:fillRect/>
          </a:stretch>
        </p:blipFill>
        <p:spPr bwMode="auto">
          <a:xfrm>
            <a:off x="1212959" y="1109662"/>
            <a:ext cx="6718081" cy="4638675"/>
          </a:xfrm>
          <a:prstGeom prst="rect">
            <a:avLst/>
          </a:prstGeom>
          <a:noFill/>
          <a:ln w="12700">
            <a:solidFill>
              <a:schemeClr val="tx1"/>
            </a:solidFill>
          </a:ln>
          <a:effectLst>
            <a:outerShdw blurRad="50800" dist="762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5542" name="Picture 6" descr="http://geoinfo.nmt.edu/tour/federal/monuments/gila_cliff_dwellings/west_US_plate_model.gif"/>
          <p:cNvPicPr>
            <a:picLocks noChangeAspect="1" noChangeArrowheads="1"/>
          </p:cNvPicPr>
          <p:nvPr/>
        </p:nvPicPr>
        <p:blipFill>
          <a:blip r:embed="rId2"/>
          <a:srcRect/>
          <a:stretch>
            <a:fillRect/>
          </a:stretch>
        </p:blipFill>
        <p:spPr bwMode="auto">
          <a:xfrm>
            <a:off x="2667000" y="904875"/>
            <a:ext cx="3810000" cy="504825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chisos"/>
          <p:cNvPicPr>
            <a:picLocks noChangeAspect="1" noChangeArrowheads="1"/>
          </p:cNvPicPr>
          <p:nvPr/>
        </p:nvPicPr>
        <p:blipFill>
          <a:blip r:embed="rId3"/>
          <a:srcRect/>
          <a:stretch>
            <a:fillRect/>
          </a:stretch>
        </p:blipFill>
        <p:spPr bwMode="auto">
          <a:xfrm>
            <a:off x="0" y="381000"/>
            <a:ext cx="9144000" cy="6126163"/>
          </a:xfrm>
          <a:prstGeom prst="rect">
            <a:avLst/>
          </a:prstGeom>
          <a:noFill/>
          <a:ln w="9525">
            <a:noFill/>
            <a:miter lim="800000"/>
            <a:headEnd/>
            <a:tailEnd/>
          </a:ln>
        </p:spPr>
      </p:pic>
      <p:sp>
        <p:nvSpPr>
          <p:cNvPr id="3" name="TextBox 2"/>
          <p:cNvSpPr txBox="1"/>
          <p:nvPr/>
        </p:nvSpPr>
        <p:spPr>
          <a:xfrm>
            <a:off x="2654300" y="1447800"/>
            <a:ext cx="4927600" cy="523220"/>
          </a:xfrm>
          <a:prstGeom prst="rect">
            <a:avLst/>
          </a:prstGeom>
          <a:noFill/>
        </p:spPr>
        <p:txBody>
          <a:bodyPr wrap="square" rtlCol="0">
            <a:spAutoFit/>
          </a:bodyPr>
          <a:lstStyle/>
          <a:p>
            <a:r>
              <a:rPr lang="en-US" dirty="0" smtClean="0">
                <a:solidFill>
                  <a:schemeClr val="tx1"/>
                </a:solidFill>
              </a:rPr>
              <a:t>Chisos Mountains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3" descr="03472 Chisos Basin Sunse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a:stretch>
            <a:fillRect/>
          </a:stretch>
        </p:blipFill>
        <p:spPr bwMode="auto">
          <a:xfrm>
            <a:off x="-1" y="0"/>
            <a:ext cx="9146649" cy="6858000"/>
          </a:xfrm>
          <a:prstGeom prst="rect">
            <a:avLst/>
          </a:prstGeom>
          <a:noFill/>
          <a:ln w="9525">
            <a:noFill/>
            <a:miter lim="800000"/>
            <a:headEnd/>
            <a:tailEnd/>
          </a:ln>
          <a:effectLst/>
        </p:spPr>
      </p:pic>
      <p:sp>
        <p:nvSpPr>
          <p:cNvPr id="3" name="TextBox 2"/>
          <p:cNvSpPr txBox="1"/>
          <p:nvPr/>
        </p:nvSpPr>
        <p:spPr>
          <a:xfrm>
            <a:off x="5105400" y="0"/>
            <a:ext cx="38100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Chisos Mountains (Crown Mountain)</a:t>
            </a:r>
            <a:endParaRPr lang="en-US" sz="24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6562" name="Picture 2" descr="[Farallon+Tomography.jpg]"/>
          <p:cNvPicPr>
            <a:picLocks noChangeAspect="1" noChangeArrowheads="1"/>
          </p:cNvPicPr>
          <p:nvPr/>
        </p:nvPicPr>
        <p:blipFill>
          <a:blip r:embed="rId2"/>
          <a:srcRect/>
          <a:stretch>
            <a:fillRect/>
          </a:stretch>
        </p:blipFill>
        <p:spPr bwMode="auto">
          <a:xfrm>
            <a:off x="1990725" y="304800"/>
            <a:ext cx="5162550" cy="6248400"/>
          </a:xfrm>
          <a:prstGeom prst="rect">
            <a:avLst/>
          </a:prstGeom>
          <a:noFill/>
          <a:ln w="12700">
            <a:solidFill>
              <a:schemeClr val="tx1"/>
            </a:solidFill>
          </a:ln>
          <a:effectLst>
            <a:outerShdw blurRad="50800" dist="762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3" descr="03476 Chisos Basin Sunse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4" descr="window"/>
          <p:cNvPicPr>
            <a:picLocks noChangeAspect="1" noChangeArrowheads="1"/>
          </p:cNvPicPr>
          <p:nvPr/>
        </p:nvPicPr>
        <p:blipFill>
          <a:blip r:embed="rId3"/>
          <a:srcRect/>
          <a:stretch>
            <a:fillRect/>
          </a:stretch>
        </p:blipFill>
        <p:spPr bwMode="auto">
          <a:xfrm>
            <a:off x="-1" y="0"/>
            <a:ext cx="10236351"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3" descr="0341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3" descr="bigbend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chisos"/>
          <p:cNvPicPr>
            <a:picLocks noChangeAspect="1" noChangeArrowheads="1"/>
          </p:cNvPicPr>
          <p:nvPr/>
        </p:nvPicPr>
        <p:blipFill>
          <a:blip r:embed="rId3"/>
          <a:srcRect/>
          <a:stretch>
            <a:fillRect/>
          </a:stretch>
        </p:blipFill>
        <p:spPr bwMode="auto">
          <a:xfrm>
            <a:off x="0" y="381000"/>
            <a:ext cx="9144000" cy="6126163"/>
          </a:xfrm>
          <a:prstGeom prst="rect">
            <a:avLst/>
          </a:prstGeom>
          <a:noFill/>
          <a:ln w="9525">
            <a:noFill/>
            <a:miter lim="800000"/>
            <a:headEnd/>
            <a:tailEnd/>
          </a:ln>
        </p:spPr>
      </p:pic>
      <p:sp>
        <p:nvSpPr>
          <p:cNvPr id="3" name="Freeform 2"/>
          <p:cNvSpPr/>
          <p:nvPr/>
        </p:nvSpPr>
        <p:spPr bwMode="auto">
          <a:xfrm>
            <a:off x="1317171" y="1589314"/>
            <a:ext cx="7717972" cy="859972"/>
          </a:xfrm>
          <a:custGeom>
            <a:avLst/>
            <a:gdLst>
              <a:gd name="connsiteX0" fmla="*/ 0 w 7717972"/>
              <a:gd name="connsiteY0" fmla="*/ 849086 h 859972"/>
              <a:gd name="connsiteX1" fmla="*/ 304800 w 7717972"/>
              <a:gd name="connsiteY1" fmla="*/ 653143 h 859972"/>
              <a:gd name="connsiteX2" fmla="*/ 1088572 w 7717972"/>
              <a:gd name="connsiteY2" fmla="*/ 402772 h 859972"/>
              <a:gd name="connsiteX3" fmla="*/ 1426029 w 7717972"/>
              <a:gd name="connsiteY3" fmla="*/ 250372 h 859972"/>
              <a:gd name="connsiteX4" fmla="*/ 1600200 w 7717972"/>
              <a:gd name="connsiteY4" fmla="*/ 195943 h 859972"/>
              <a:gd name="connsiteX5" fmla="*/ 1981200 w 7717972"/>
              <a:gd name="connsiteY5" fmla="*/ 359229 h 859972"/>
              <a:gd name="connsiteX6" fmla="*/ 2373086 w 7717972"/>
              <a:gd name="connsiteY6" fmla="*/ 446315 h 859972"/>
              <a:gd name="connsiteX7" fmla="*/ 2906486 w 7717972"/>
              <a:gd name="connsiteY7" fmla="*/ 718457 h 859972"/>
              <a:gd name="connsiteX8" fmla="*/ 3265715 w 7717972"/>
              <a:gd name="connsiteY8" fmla="*/ 642257 h 859972"/>
              <a:gd name="connsiteX9" fmla="*/ 3918858 w 7717972"/>
              <a:gd name="connsiteY9" fmla="*/ 424543 h 859972"/>
              <a:gd name="connsiteX10" fmla="*/ 4572000 w 7717972"/>
              <a:gd name="connsiteY10" fmla="*/ 87086 h 859972"/>
              <a:gd name="connsiteX11" fmla="*/ 5279572 w 7717972"/>
              <a:gd name="connsiteY11" fmla="*/ 43543 h 859972"/>
              <a:gd name="connsiteX12" fmla="*/ 6226629 w 7717972"/>
              <a:gd name="connsiteY12" fmla="*/ 348343 h 859972"/>
              <a:gd name="connsiteX13" fmla="*/ 7021286 w 7717972"/>
              <a:gd name="connsiteY13" fmla="*/ 555172 h 859972"/>
              <a:gd name="connsiteX14" fmla="*/ 7380515 w 7717972"/>
              <a:gd name="connsiteY14" fmla="*/ 707572 h 859972"/>
              <a:gd name="connsiteX15" fmla="*/ 7717972 w 7717972"/>
              <a:gd name="connsiteY15" fmla="*/ 859972 h 8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17972" h="859972">
                <a:moveTo>
                  <a:pt x="0" y="849086"/>
                </a:moveTo>
                <a:cubicBezTo>
                  <a:pt x="61685" y="788307"/>
                  <a:pt x="123371" y="727529"/>
                  <a:pt x="304800" y="653143"/>
                </a:cubicBezTo>
                <a:cubicBezTo>
                  <a:pt x="486229" y="578757"/>
                  <a:pt x="901701" y="469900"/>
                  <a:pt x="1088572" y="402772"/>
                </a:cubicBezTo>
                <a:cubicBezTo>
                  <a:pt x="1275443" y="335644"/>
                  <a:pt x="1340758" y="284844"/>
                  <a:pt x="1426029" y="250372"/>
                </a:cubicBezTo>
                <a:cubicBezTo>
                  <a:pt x="1511300" y="215901"/>
                  <a:pt x="1507672" y="177800"/>
                  <a:pt x="1600200" y="195943"/>
                </a:cubicBezTo>
                <a:cubicBezTo>
                  <a:pt x="1692728" y="214086"/>
                  <a:pt x="1852386" y="317500"/>
                  <a:pt x="1981200" y="359229"/>
                </a:cubicBezTo>
                <a:cubicBezTo>
                  <a:pt x="2110014" y="400958"/>
                  <a:pt x="2218872" y="386444"/>
                  <a:pt x="2373086" y="446315"/>
                </a:cubicBezTo>
                <a:cubicBezTo>
                  <a:pt x="2527300" y="506186"/>
                  <a:pt x="2757715" y="685800"/>
                  <a:pt x="2906486" y="718457"/>
                </a:cubicBezTo>
                <a:cubicBezTo>
                  <a:pt x="3055258" y="751114"/>
                  <a:pt x="3096986" y="691243"/>
                  <a:pt x="3265715" y="642257"/>
                </a:cubicBezTo>
                <a:cubicBezTo>
                  <a:pt x="3434444" y="593271"/>
                  <a:pt x="3701144" y="517072"/>
                  <a:pt x="3918858" y="424543"/>
                </a:cubicBezTo>
                <a:cubicBezTo>
                  <a:pt x="4136572" y="332014"/>
                  <a:pt x="4345214" y="150586"/>
                  <a:pt x="4572000" y="87086"/>
                </a:cubicBezTo>
                <a:cubicBezTo>
                  <a:pt x="4798786" y="23586"/>
                  <a:pt x="5003801" y="0"/>
                  <a:pt x="5279572" y="43543"/>
                </a:cubicBezTo>
                <a:cubicBezTo>
                  <a:pt x="5555343" y="87086"/>
                  <a:pt x="5936343" y="263072"/>
                  <a:pt x="6226629" y="348343"/>
                </a:cubicBezTo>
                <a:cubicBezTo>
                  <a:pt x="6516915" y="433614"/>
                  <a:pt x="6828972" y="495301"/>
                  <a:pt x="7021286" y="555172"/>
                </a:cubicBezTo>
                <a:cubicBezTo>
                  <a:pt x="7213600" y="615044"/>
                  <a:pt x="7264401" y="656772"/>
                  <a:pt x="7380515" y="707572"/>
                </a:cubicBezTo>
                <a:cubicBezTo>
                  <a:pt x="7496629" y="758372"/>
                  <a:pt x="7607300" y="809172"/>
                  <a:pt x="7717972" y="859972"/>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deras.jpg"/>
          <p:cNvPicPr>
            <a:picLocks noChangeAspect="1"/>
          </p:cNvPicPr>
          <p:nvPr/>
        </p:nvPicPr>
        <p:blipFill>
          <a:blip r:embed="rId3"/>
          <a:stretch>
            <a:fillRect/>
          </a:stretch>
        </p:blipFill>
        <p:spPr>
          <a:xfrm>
            <a:off x="-117231" y="0"/>
            <a:ext cx="9378462"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deras.jpg"/>
          <p:cNvPicPr>
            <a:picLocks noChangeAspect="1"/>
          </p:cNvPicPr>
          <p:nvPr/>
        </p:nvPicPr>
        <p:blipFill>
          <a:blip r:embed="rId3"/>
          <a:stretch>
            <a:fillRect/>
          </a:stretch>
        </p:blipFill>
        <p:spPr>
          <a:xfrm>
            <a:off x="-117231" y="0"/>
            <a:ext cx="9378462" cy="6858000"/>
          </a:xfrm>
          <a:prstGeom prst="rect">
            <a:avLst/>
          </a:prstGeom>
        </p:spPr>
      </p:pic>
      <p:sp>
        <p:nvSpPr>
          <p:cNvPr id="3" name="TextBox 2"/>
          <p:cNvSpPr txBox="1"/>
          <p:nvPr/>
        </p:nvSpPr>
        <p:spPr>
          <a:xfrm>
            <a:off x="5312229" y="3429000"/>
            <a:ext cx="2623457"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Ring dikes</a:t>
            </a:r>
            <a:endParaRPr lang="en-US" dirty="0">
              <a:effectLst>
                <a:outerShdw blurRad="38100" dist="38100" dir="2700000" algn="tl">
                  <a:srgbClr val="000000">
                    <a:alpha val="43137"/>
                  </a:srgbClr>
                </a:outerShdw>
              </a:effectLst>
            </a:endParaRPr>
          </a:p>
        </p:txBody>
      </p:sp>
      <p:sp>
        <p:nvSpPr>
          <p:cNvPr id="4" name="Freeform 3"/>
          <p:cNvSpPr/>
          <p:nvPr/>
        </p:nvSpPr>
        <p:spPr bwMode="auto">
          <a:xfrm>
            <a:off x="4327071" y="2558143"/>
            <a:ext cx="1438868" cy="2472872"/>
          </a:xfrm>
          <a:custGeom>
            <a:avLst/>
            <a:gdLst>
              <a:gd name="connsiteX0" fmla="*/ 963386 w 1407886"/>
              <a:gd name="connsiteY0" fmla="*/ 0 h 2472872"/>
              <a:gd name="connsiteX1" fmla="*/ 647700 w 1407886"/>
              <a:gd name="connsiteY1" fmla="*/ 32657 h 2472872"/>
              <a:gd name="connsiteX2" fmla="*/ 408215 w 1407886"/>
              <a:gd name="connsiteY2" fmla="*/ 195943 h 2472872"/>
              <a:gd name="connsiteX3" fmla="*/ 125186 w 1407886"/>
              <a:gd name="connsiteY3" fmla="*/ 446314 h 2472872"/>
              <a:gd name="connsiteX4" fmla="*/ 5443 w 1407886"/>
              <a:gd name="connsiteY4" fmla="*/ 827314 h 2472872"/>
              <a:gd name="connsiteX5" fmla="*/ 157843 w 1407886"/>
              <a:gd name="connsiteY5" fmla="*/ 1382486 h 2472872"/>
              <a:gd name="connsiteX6" fmla="*/ 332015 w 1407886"/>
              <a:gd name="connsiteY6" fmla="*/ 1970314 h 2472872"/>
              <a:gd name="connsiteX7" fmla="*/ 723900 w 1407886"/>
              <a:gd name="connsiteY7" fmla="*/ 2405743 h 2472872"/>
              <a:gd name="connsiteX8" fmla="*/ 1115786 w 1407886"/>
              <a:gd name="connsiteY8" fmla="*/ 2373086 h 2472872"/>
              <a:gd name="connsiteX9" fmla="*/ 1202872 w 1407886"/>
              <a:gd name="connsiteY9" fmla="*/ 1872343 h 2472872"/>
              <a:gd name="connsiteX10" fmla="*/ 919843 w 1407886"/>
              <a:gd name="connsiteY10" fmla="*/ 1600200 h 2472872"/>
              <a:gd name="connsiteX11" fmla="*/ 593272 w 1407886"/>
              <a:gd name="connsiteY11" fmla="*/ 1284514 h 2472872"/>
              <a:gd name="connsiteX12" fmla="*/ 375558 w 1407886"/>
              <a:gd name="connsiteY12" fmla="*/ 772886 h 2472872"/>
              <a:gd name="connsiteX13" fmla="*/ 429986 w 1407886"/>
              <a:gd name="connsiteY13" fmla="*/ 413657 h 2472872"/>
              <a:gd name="connsiteX14" fmla="*/ 604158 w 1407886"/>
              <a:gd name="connsiteY14" fmla="*/ 283028 h 2472872"/>
              <a:gd name="connsiteX15" fmla="*/ 930729 w 1407886"/>
              <a:gd name="connsiteY15" fmla="*/ 195943 h 2472872"/>
              <a:gd name="connsiteX16" fmla="*/ 1333500 w 1407886"/>
              <a:gd name="connsiteY16" fmla="*/ 130628 h 2472872"/>
              <a:gd name="connsiteX17" fmla="*/ 1377043 w 1407886"/>
              <a:gd name="connsiteY17" fmla="*/ 43543 h 2472872"/>
              <a:gd name="connsiteX18" fmla="*/ 1355272 w 1407886"/>
              <a:gd name="connsiteY18" fmla="*/ 0 h 2472872"/>
              <a:gd name="connsiteX0" fmla="*/ 963386 w 1438868"/>
              <a:gd name="connsiteY0" fmla="*/ 0 h 2472872"/>
              <a:gd name="connsiteX1" fmla="*/ 647700 w 1438868"/>
              <a:gd name="connsiteY1" fmla="*/ 32657 h 2472872"/>
              <a:gd name="connsiteX2" fmla="*/ 408215 w 1438868"/>
              <a:gd name="connsiteY2" fmla="*/ 195943 h 2472872"/>
              <a:gd name="connsiteX3" fmla="*/ 125186 w 1438868"/>
              <a:gd name="connsiteY3" fmla="*/ 446314 h 2472872"/>
              <a:gd name="connsiteX4" fmla="*/ 5443 w 1438868"/>
              <a:gd name="connsiteY4" fmla="*/ 827314 h 2472872"/>
              <a:gd name="connsiteX5" fmla="*/ 157843 w 1438868"/>
              <a:gd name="connsiteY5" fmla="*/ 1382486 h 2472872"/>
              <a:gd name="connsiteX6" fmla="*/ 332015 w 1438868"/>
              <a:gd name="connsiteY6" fmla="*/ 1970314 h 2472872"/>
              <a:gd name="connsiteX7" fmla="*/ 723900 w 1438868"/>
              <a:gd name="connsiteY7" fmla="*/ 2405743 h 2472872"/>
              <a:gd name="connsiteX8" fmla="*/ 1115786 w 1438868"/>
              <a:gd name="connsiteY8" fmla="*/ 2373086 h 2472872"/>
              <a:gd name="connsiteX9" fmla="*/ 1202872 w 1438868"/>
              <a:gd name="connsiteY9" fmla="*/ 1872343 h 2472872"/>
              <a:gd name="connsiteX10" fmla="*/ 919843 w 1438868"/>
              <a:gd name="connsiteY10" fmla="*/ 1600200 h 2472872"/>
              <a:gd name="connsiteX11" fmla="*/ 593272 w 1438868"/>
              <a:gd name="connsiteY11" fmla="*/ 1284514 h 2472872"/>
              <a:gd name="connsiteX12" fmla="*/ 375558 w 1438868"/>
              <a:gd name="connsiteY12" fmla="*/ 772886 h 2472872"/>
              <a:gd name="connsiteX13" fmla="*/ 429986 w 1438868"/>
              <a:gd name="connsiteY13" fmla="*/ 413657 h 2472872"/>
              <a:gd name="connsiteX14" fmla="*/ 604158 w 1438868"/>
              <a:gd name="connsiteY14" fmla="*/ 283028 h 2472872"/>
              <a:gd name="connsiteX15" fmla="*/ 930729 w 1438868"/>
              <a:gd name="connsiteY15" fmla="*/ 195943 h 2472872"/>
              <a:gd name="connsiteX16" fmla="*/ 1333500 w 1438868"/>
              <a:gd name="connsiteY16" fmla="*/ 130628 h 2472872"/>
              <a:gd name="connsiteX17" fmla="*/ 1377043 w 1438868"/>
              <a:gd name="connsiteY17" fmla="*/ 43543 h 2472872"/>
              <a:gd name="connsiteX18" fmla="*/ 962549 w 1438868"/>
              <a:gd name="connsiteY18" fmla="*/ 0 h 247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8868" h="2472872">
                <a:moveTo>
                  <a:pt x="963386" y="0"/>
                </a:moveTo>
                <a:cubicBezTo>
                  <a:pt x="851807" y="0"/>
                  <a:pt x="740229" y="0"/>
                  <a:pt x="647700" y="32657"/>
                </a:cubicBezTo>
                <a:cubicBezTo>
                  <a:pt x="555172" y="65314"/>
                  <a:pt x="495301" y="127000"/>
                  <a:pt x="408215" y="195943"/>
                </a:cubicBezTo>
                <a:cubicBezTo>
                  <a:pt x="321129" y="264886"/>
                  <a:pt x="192315" y="341086"/>
                  <a:pt x="125186" y="446314"/>
                </a:cubicBezTo>
                <a:cubicBezTo>
                  <a:pt x="58057" y="551542"/>
                  <a:pt x="0" y="671285"/>
                  <a:pt x="5443" y="827314"/>
                </a:cubicBezTo>
                <a:cubicBezTo>
                  <a:pt x="10886" y="983343"/>
                  <a:pt x="103414" y="1191986"/>
                  <a:pt x="157843" y="1382486"/>
                </a:cubicBezTo>
                <a:cubicBezTo>
                  <a:pt x="212272" y="1572986"/>
                  <a:pt x="237672" y="1799771"/>
                  <a:pt x="332015" y="1970314"/>
                </a:cubicBezTo>
                <a:cubicBezTo>
                  <a:pt x="426358" y="2140857"/>
                  <a:pt x="593272" y="2338614"/>
                  <a:pt x="723900" y="2405743"/>
                </a:cubicBezTo>
                <a:cubicBezTo>
                  <a:pt x="854528" y="2472872"/>
                  <a:pt x="1035957" y="2461986"/>
                  <a:pt x="1115786" y="2373086"/>
                </a:cubicBezTo>
                <a:cubicBezTo>
                  <a:pt x="1195615" y="2284186"/>
                  <a:pt x="1235529" y="2001157"/>
                  <a:pt x="1202872" y="1872343"/>
                </a:cubicBezTo>
                <a:cubicBezTo>
                  <a:pt x="1170215" y="1743529"/>
                  <a:pt x="919843" y="1600200"/>
                  <a:pt x="919843" y="1600200"/>
                </a:cubicBezTo>
                <a:cubicBezTo>
                  <a:pt x="818243" y="1502229"/>
                  <a:pt x="683986" y="1422400"/>
                  <a:pt x="593272" y="1284514"/>
                </a:cubicBezTo>
                <a:cubicBezTo>
                  <a:pt x="502558" y="1146628"/>
                  <a:pt x="402772" y="918029"/>
                  <a:pt x="375558" y="772886"/>
                </a:cubicBezTo>
                <a:cubicBezTo>
                  <a:pt x="348344" y="627743"/>
                  <a:pt x="391886" y="495300"/>
                  <a:pt x="429986" y="413657"/>
                </a:cubicBezTo>
                <a:cubicBezTo>
                  <a:pt x="468086" y="332014"/>
                  <a:pt x="520701" y="319314"/>
                  <a:pt x="604158" y="283028"/>
                </a:cubicBezTo>
                <a:cubicBezTo>
                  <a:pt x="687615" y="246742"/>
                  <a:pt x="809172" y="221343"/>
                  <a:pt x="930729" y="195943"/>
                </a:cubicBezTo>
                <a:cubicBezTo>
                  <a:pt x="1052286" y="170543"/>
                  <a:pt x="1259114" y="156028"/>
                  <a:pt x="1333500" y="130628"/>
                </a:cubicBezTo>
                <a:cubicBezTo>
                  <a:pt x="1407886" y="105228"/>
                  <a:pt x="1438868" y="65314"/>
                  <a:pt x="1377043" y="43543"/>
                </a:cubicBezTo>
                <a:cubicBezTo>
                  <a:pt x="1315218" y="21772"/>
                  <a:pt x="975249" y="10886"/>
                  <a:pt x="962549" y="0"/>
                </a:cubicBezTo>
              </a:path>
            </a:pathLst>
          </a:custGeom>
          <a:solidFill>
            <a:srgbClr val="FF0000">
              <a:alpha val="37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Freeform 4"/>
          <p:cNvSpPr/>
          <p:nvPr/>
        </p:nvSpPr>
        <p:spPr bwMode="auto">
          <a:xfrm>
            <a:off x="6119513" y="3187701"/>
            <a:ext cx="2130043" cy="1946938"/>
          </a:xfrm>
          <a:custGeom>
            <a:avLst/>
            <a:gdLst>
              <a:gd name="connsiteX0" fmla="*/ 0 w 2120900"/>
              <a:gd name="connsiteY0" fmla="*/ 1754414 h 1930400"/>
              <a:gd name="connsiteX1" fmla="*/ 108857 w 2120900"/>
              <a:gd name="connsiteY1" fmla="*/ 1895929 h 1930400"/>
              <a:gd name="connsiteX2" fmla="*/ 446314 w 2120900"/>
              <a:gd name="connsiteY2" fmla="*/ 1928586 h 1930400"/>
              <a:gd name="connsiteX3" fmla="*/ 979714 w 2120900"/>
              <a:gd name="connsiteY3" fmla="*/ 1906814 h 1930400"/>
              <a:gd name="connsiteX4" fmla="*/ 1469572 w 2120900"/>
              <a:gd name="connsiteY4" fmla="*/ 1841500 h 1930400"/>
              <a:gd name="connsiteX5" fmla="*/ 1752600 w 2120900"/>
              <a:gd name="connsiteY5" fmla="*/ 1732643 h 1930400"/>
              <a:gd name="connsiteX6" fmla="*/ 2013857 w 2120900"/>
              <a:gd name="connsiteY6" fmla="*/ 1525814 h 1930400"/>
              <a:gd name="connsiteX7" fmla="*/ 2090057 w 2120900"/>
              <a:gd name="connsiteY7" fmla="*/ 1373414 h 1930400"/>
              <a:gd name="connsiteX8" fmla="*/ 2111829 w 2120900"/>
              <a:gd name="connsiteY8" fmla="*/ 1014186 h 1930400"/>
              <a:gd name="connsiteX9" fmla="*/ 2035629 w 2120900"/>
              <a:gd name="connsiteY9" fmla="*/ 774700 h 1930400"/>
              <a:gd name="connsiteX10" fmla="*/ 1894114 w 2120900"/>
              <a:gd name="connsiteY10" fmla="*/ 567871 h 1930400"/>
              <a:gd name="connsiteX11" fmla="*/ 1785257 w 2120900"/>
              <a:gd name="connsiteY11" fmla="*/ 273957 h 1930400"/>
              <a:gd name="connsiteX12" fmla="*/ 1469572 w 2120900"/>
              <a:gd name="connsiteY12" fmla="*/ 23586 h 1930400"/>
              <a:gd name="connsiteX13" fmla="*/ 1393372 w 2120900"/>
              <a:gd name="connsiteY13" fmla="*/ 132443 h 1930400"/>
              <a:gd name="connsiteX14" fmla="*/ 1480457 w 2120900"/>
              <a:gd name="connsiteY14" fmla="*/ 306614 h 1930400"/>
              <a:gd name="connsiteX15" fmla="*/ 1665514 w 2120900"/>
              <a:gd name="connsiteY15" fmla="*/ 393700 h 1930400"/>
              <a:gd name="connsiteX16" fmla="*/ 1785257 w 2120900"/>
              <a:gd name="connsiteY16" fmla="*/ 600529 h 1930400"/>
              <a:gd name="connsiteX17" fmla="*/ 1719943 w 2120900"/>
              <a:gd name="connsiteY17" fmla="*/ 840014 h 1930400"/>
              <a:gd name="connsiteX18" fmla="*/ 1709057 w 2120900"/>
              <a:gd name="connsiteY18" fmla="*/ 970643 h 1930400"/>
              <a:gd name="connsiteX19" fmla="*/ 1687286 w 2120900"/>
              <a:gd name="connsiteY19" fmla="*/ 1210129 h 1930400"/>
              <a:gd name="connsiteX20" fmla="*/ 1502229 w 2120900"/>
              <a:gd name="connsiteY20" fmla="*/ 1329871 h 1930400"/>
              <a:gd name="connsiteX21" fmla="*/ 1186543 w 2120900"/>
              <a:gd name="connsiteY21" fmla="*/ 1449614 h 1930400"/>
              <a:gd name="connsiteX22" fmla="*/ 816429 w 2120900"/>
              <a:gd name="connsiteY22" fmla="*/ 1482271 h 1930400"/>
              <a:gd name="connsiteX23" fmla="*/ 446314 w 2120900"/>
              <a:gd name="connsiteY23" fmla="*/ 1471386 h 1930400"/>
              <a:gd name="connsiteX24" fmla="*/ 152400 w 2120900"/>
              <a:gd name="connsiteY24" fmla="*/ 1471386 h 1930400"/>
              <a:gd name="connsiteX25" fmla="*/ 10886 w 2120900"/>
              <a:gd name="connsiteY25" fmla="*/ 1602014 h 1930400"/>
              <a:gd name="connsiteX0" fmla="*/ 0 w 2120900"/>
              <a:gd name="connsiteY0" fmla="*/ 1607876 h 1949381"/>
              <a:gd name="connsiteX1" fmla="*/ 108857 w 2120900"/>
              <a:gd name="connsiteY1" fmla="*/ 1895929 h 1949381"/>
              <a:gd name="connsiteX2" fmla="*/ 446314 w 2120900"/>
              <a:gd name="connsiteY2" fmla="*/ 1928586 h 1949381"/>
              <a:gd name="connsiteX3" fmla="*/ 979714 w 2120900"/>
              <a:gd name="connsiteY3" fmla="*/ 1906814 h 1949381"/>
              <a:gd name="connsiteX4" fmla="*/ 1469572 w 2120900"/>
              <a:gd name="connsiteY4" fmla="*/ 1841500 h 1949381"/>
              <a:gd name="connsiteX5" fmla="*/ 1752600 w 2120900"/>
              <a:gd name="connsiteY5" fmla="*/ 1732643 h 1949381"/>
              <a:gd name="connsiteX6" fmla="*/ 2013857 w 2120900"/>
              <a:gd name="connsiteY6" fmla="*/ 1525814 h 1949381"/>
              <a:gd name="connsiteX7" fmla="*/ 2090057 w 2120900"/>
              <a:gd name="connsiteY7" fmla="*/ 1373414 h 1949381"/>
              <a:gd name="connsiteX8" fmla="*/ 2111829 w 2120900"/>
              <a:gd name="connsiteY8" fmla="*/ 1014186 h 1949381"/>
              <a:gd name="connsiteX9" fmla="*/ 2035629 w 2120900"/>
              <a:gd name="connsiteY9" fmla="*/ 774700 h 1949381"/>
              <a:gd name="connsiteX10" fmla="*/ 1894114 w 2120900"/>
              <a:gd name="connsiteY10" fmla="*/ 567871 h 1949381"/>
              <a:gd name="connsiteX11" fmla="*/ 1785257 w 2120900"/>
              <a:gd name="connsiteY11" fmla="*/ 273957 h 1949381"/>
              <a:gd name="connsiteX12" fmla="*/ 1469572 w 2120900"/>
              <a:gd name="connsiteY12" fmla="*/ 23586 h 1949381"/>
              <a:gd name="connsiteX13" fmla="*/ 1393372 w 2120900"/>
              <a:gd name="connsiteY13" fmla="*/ 132443 h 1949381"/>
              <a:gd name="connsiteX14" fmla="*/ 1480457 w 2120900"/>
              <a:gd name="connsiteY14" fmla="*/ 306614 h 1949381"/>
              <a:gd name="connsiteX15" fmla="*/ 1665514 w 2120900"/>
              <a:gd name="connsiteY15" fmla="*/ 393700 h 1949381"/>
              <a:gd name="connsiteX16" fmla="*/ 1785257 w 2120900"/>
              <a:gd name="connsiteY16" fmla="*/ 600529 h 1949381"/>
              <a:gd name="connsiteX17" fmla="*/ 1719943 w 2120900"/>
              <a:gd name="connsiteY17" fmla="*/ 840014 h 1949381"/>
              <a:gd name="connsiteX18" fmla="*/ 1709057 w 2120900"/>
              <a:gd name="connsiteY18" fmla="*/ 970643 h 1949381"/>
              <a:gd name="connsiteX19" fmla="*/ 1687286 w 2120900"/>
              <a:gd name="connsiteY19" fmla="*/ 1210129 h 1949381"/>
              <a:gd name="connsiteX20" fmla="*/ 1502229 w 2120900"/>
              <a:gd name="connsiteY20" fmla="*/ 1329871 h 1949381"/>
              <a:gd name="connsiteX21" fmla="*/ 1186543 w 2120900"/>
              <a:gd name="connsiteY21" fmla="*/ 1449614 h 1949381"/>
              <a:gd name="connsiteX22" fmla="*/ 816429 w 2120900"/>
              <a:gd name="connsiteY22" fmla="*/ 1482271 h 1949381"/>
              <a:gd name="connsiteX23" fmla="*/ 446314 w 2120900"/>
              <a:gd name="connsiteY23" fmla="*/ 1471386 h 1949381"/>
              <a:gd name="connsiteX24" fmla="*/ 152400 w 2120900"/>
              <a:gd name="connsiteY24" fmla="*/ 1471386 h 1949381"/>
              <a:gd name="connsiteX25" fmla="*/ 10886 w 2120900"/>
              <a:gd name="connsiteY25" fmla="*/ 1602014 h 1949381"/>
              <a:gd name="connsiteX0" fmla="*/ 0 w 2120900"/>
              <a:gd name="connsiteY0" fmla="*/ 1607876 h 1949381"/>
              <a:gd name="connsiteX1" fmla="*/ 108857 w 2120900"/>
              <a:gd name="connsiteY1" fmla="*/ 1895929 h 1949381"/>
              <a:gd name="connsiteX2" fmla="*/ 446314 w 2120900"/>
              <a:gd name="connsiteY2" fmla="*/ 1928586 h 1949381"/>
              <a:gd name="connsiteX3" fmla="*/ 979714 w 2120900"/>
              <a:gd name="connsiteY3" fmla="*/ 1906814 h 1949381"/>
              <a:gd name="connsiteX4" fmla="*/ 1469572 w 2120900"/>
              <a:gd name="connsiteY4" fmla="*/ 1841500 h 1949381"/>
              <a:gd name="connsiteX5" fmla="*/ 1752600 w 2120900"/>
              <a:gd name="connsiteY5" fmla="*/ 1732643 h 1949381"/>
              <a:gd name="connsiteX6" fmla="*/ 2013857 w 2120900"/>
              <a:gd name="connsiteY6" fmla="*/ 1525814 h 1949381"/>
              <a:gd name="connsiteX7" fmla="*/ 2090057 w 2120900"/>
              <a:gd name="connsiteY7" fmla="*/ 1373414 h 1949381"/>
              <a:gd name="connsiteX8" fmla="*/ 2111829 w 2120900"/>
              <a:gd name="connsiteY8" fmla="*/ 1014186 h 1949381"/>
              <a:gd name="connsiteX9" fmla="*/ 2035629 w 2120900"/>
              <a:gd name="connsiteY9" fmla="*/ 774700 h 1949381"/>
              <a:gd name="connsiteX10" fmla="*/ 1894114 w 2120900"/>
              <a:gd name="connsiteY10" fmla="*/ 567871 h 1949381"/>
              <a:gd name="connsiteX11" fmla="*/ 1785257 w 2120900"/>
              <a:gd name="connsiteY11" fmla="*/ 273957 h 1949381"/>
              <a:gd name="connsiteX12" fmla="*/ 1469572 w 2120900"/>
              <a:gd name="connsiteY12" fmla="*/ 23586 h 1949381"/>
              <a:gd name="connsiteX13" fmla="*/ 1393372 w 2120900"/>
              <a:gd name="connsiteY13" fmla="*/ 132443 h 1949381"/>
              <a:gd name="connsiteX14" fmla="*/ 1480457 w 2120900"/>
              <a:gd name="connsiteY14" fmla="*/ 306614 h 1949381"/>
              <a:gd name="connsiteX15" fmla="*/ 1665514 w 2120900"/>
              <a:gd name="connsiteY15" fmla="*/ 393700 h 1949381"/>
              <a:gd name="connsiteX16" fmla="*/ 1785257 w 2120900"/>
              <a:gd name="connsiteY16" fmla="*/ 600529 h 1949381"/>
              <a:gd name="connsiteX17" fmla="*/ 1719943 w 2120900"/>
              <a:gd name="connsiteY17" fmla="*/ 840014 h 1949381"/>
              <a:gd name="connsiteX18" fmla="*/ 1709057 w 2120900"/>
              <a:gd name="connsiteY18" fmla="*/ 970643 h 1949381"/>
              <a:gd name="connsiteX19" fmla="*/ 1687286 w 2120900"/>
              <a:gd name="connsiteY19" fmla="*/ 1210129 h 1949381"/>
              <a:gd name="connsiteX20" fmla="*/ 1502229 w 2120900"/>
              <a:gd name="connsiteY20" fmla="*/ 1329871 h 1949381"/>
              <a:gd name="connsiteX21" fmla="*/ 1186543 w 2120900"/>
              <a:gd name="connsiteY21" fmla="*/ 1449614 h 1949381"/>
              <a:gd name="connsiteX22" fmla="*/ 816429 w 2120900"/>
              <a:gd name="connsiteY22" fmla="*/ 1482271 h 1949381"/>
              <a:gd name="connsiteX23" fmla="*/ 446314 w 2120900"/>
              <a:gd name="connsiteY23" fmla="*/ 1471386 h 1949381"/>
              <a:gd name="connsiteX24" fmla="*/ 152400 w 2120900"/>
              <a:gd name="connsiteY24" fmla="*/ 1471386 h 1949381"/>
              <a:gd name="connsiteX25" fmla="*/ 10886 w 2120900"/>
              <a:gd name="connsiteY25" fmla="*/ 1602014 h 1949381"/>
              <a:gd name="connsiteX0" fmla="*/ 9630 w 2130530"/>
              <a:gd name="connsiteY0" fmla="*/ 1607876 h 1949381"/>
              <a:gd name="connsiteX1" fmla="*/ 118487 w 2130530"/>
              <a:gd name="connsiteY1" fmla="*/ 1895929 h 1949381"/>
              <a:gd name="connsiteX2" fmla="*/ 455944 w 2130530"/>
              <a:gd name="connsiteY2" fmla="*/ 1928586 h 1949381"/>
              <a:gd name="connsiteX3" fmla="*/ 989344 w 2130530"/>
              <a:gd name="connsiteY3" fmla="*/ 1906814 h 1949381"/>
              <a:gd name="connsiteX4" fmla="*/ 1479202 w 2130530"/>
              <a:gd name="connsiteY4" fmla="*/ 1841500 h 1949381"/>
              <a:gd name="connsiteX5" fmla="*/ 1762230 w 2130530"/>
              <a:gd name="connsiteY5" fmla="*/ 1732643 h 1949381"/>
              <a:gd name="connsiteX6" fmla="*/ 2023487 w 2130530"/>
              <a:gd name="connsiteY6" fmla="*/ 1525814 h 1949381"/>
              <a:gd name="connsiteX7" fmla="*/ 2099687 w 2130530"/>
              <a:gd name="connsiteY7" fmla="*/ 1373414 h 1949381"/>
              <a:gd name="connsiteX8" fmla="*/ 2121459 w 2130530"/>
              <a:gd name="connsiteY8" fmla="*/ 1014186 h 1949381"/>
              <a:gd name="connsiteX9" fmla="*/ 2045259 w 2130530"/>
              <a:gd name="connsiteY9" fmla="*/ 774700 h 1949381"/>
              <a:gd name="connsiteX10" fmla="*/ 1903744 w 2130530"/>
              <a:gd name="connsiteY10" fmla="*/ 567871 h 1949381"/>
              <a:gd name="connsiteX11" fmla="*/ 1794887 w 2130530"/>
              <a:gd name="connsiteY11" fmla="*/ 273957 h 1949381"/>
              <a:gd name="connsiteX12" fmla="*/ 1479202 w 2130530"/>
              <a:gd name="connsiteY12" fmla="*/ 23586 h 1949381"/>
              <a:gd name="connsiteX13" fmla="*/ 1403002 w 2130530"/>
              <a:gd name="connsiteY13" fmla="*/ 132443 h 1949381"/>
              <a:gd name="connsiteX14" fmla="*/ 1490087 w 2130530"/>
              <a:gd name="connsiteY14" fmla="*/ 306614 h 1949381"/>
              <a:gd name="connsiteX15" fmla="*/ 1675144 w 2130530"/>
              <a:gd name="connsiteY15" fmla="*/ 393700 h 1949381"/>
              <a:gd name="connsiteX16" fmla="*/ 1794887 w 2130530"/>
              <a:gd name="connsiteY16" fmla="*/ 600529 h 1949381"/>
              <a:gd name="connsiteX17" fmla="*/ 1729573 w 2130530"/>
              <a:gd name="connsiteY17" fmla="*/ 840014 h 1949381"/>
              <a:gd name="connsiteX18" fmla="*/ 1718687 w 2130530"/>
              <a:gd name="connsiteY18" fmla="*/ 970643 h 1949381"/>
              <a:gd name="connsiteX19" fmla="*/ 1696916 w 2130530"/>
              <a:gd name="connsiteY19" fmla="*/ 1210129 h 1949381"/>
              <a:gd name="connsiteX20" fmla="*/ 1511859 w 2130530"/>
              <a:gd name="connsiteY20" fmla="*/ 1329871 h 1949381"/>
              <a:gd name="connsiteX21" fmla="*/ 1196173 w 2130530"/>
              <a:gd name="connsiteY21" fmla="*/ 1449614 h 1949381"/>
              <a:gd name="connsiteX22" fmla="*/ 826059 w 2130530"/>
              <a:gd name="connsiteY22" fmla="*/ 1482271 h 1949381"/>
              <a:gd name="connsiteX23" fmla="*/ 455944 w 2130530"/>
              <a:gd name="connsiteY23" fmla="*/ 1471386 h 1949381"/>
              <a:gd name="connsiteX24" fmla="*/ 162030 w 2130530"/>
              <a:gd name="connsiteY24" fmla="*/ 1471386 h 1949381"/>
              <a:gd name="connsiteX25" fmla="*/ 20516 w 2130530"/>
              <a:gd name="connsiteY25" fmla="*/ 1602014 h 1949381"/>
              <a:gd name="connsiteX0" fmla="*/ 3768 w 2124668"/>
              <a:gd name="connsiteY0" fmla="*/ 1607876 h 1949381"/>
              <a:gd name="connsiteX1" fmla="*/ 112625 w 2124668"/>
              <a:gd name="connsiteY1" fmla="*/ 1895929 h 1949381"/>
              <a:gd name="connsiteX2" fmla="*/ 450082 w 2124668"/>
              <a:gd name="connsiteY2" fmla="*/ 1928586 h 1949381"/>
              <a:gd name="connsiteX3" fmla="*/ 983482 w 2124668"/>
              <a:gd name="connsiteY3" fmla="*/ 1906814 h 1949381"/>
              <a:gd name="connsiteX4" fmla="*/ 1473340 w 2124668"/>
              <a:gd name="connsiteY4" fmla="*/ 1841500 h 1949381"/>
              <a:gd name="connsiteX5" fmla="*/ 1756368 w 2124668"/>
              <a:gd name="connsiteY5" fmla="*/ 1732643 h 1949381"/>
              <a:gd name="connsiteX6" fmla="*/ 2017625 w 2124668"/>
              <a:gd name="connsiteY6" fmla="*/ 1525814 h 1949381"/>
              <a:gd name="connsiteX7" fmla="*/ 2093825 w 2124668"/>
              <a:gd name="connsiteY7" fmla="*/ 1373414 h 1949381"/>
              <a:gd name="connsiteX8" fmla="*/ 2115597 w 2124668"/>
              <a:gd name="connsiteY8" fmla="*/ 1014186 h 1949381"/>
              <a:gd name="connsiteX9" fmla="*/ 2039397 w 2124668"/>
              <a:gd name="connsiteY9" fmla="*/ 774700 h 1949381"/>
              <a:gd name="connsiteX10" fmla="*/ 1897882 w 2124668"/>
              <a:gd name="connsiteY10" fmla="*/ 567871 h 1949381"/>
              <a:gd name="connsiteX11" fmla="*/ 1789025 w 2124668"/>
              <a:gd name="connsiteY11" fmla="*/ 273957 h 1949381"/>
              <a:gd name="connsiteX12" fmla="*/ 1473340 w 2124668"/>
              <a:gd name="connsiteY12" fmla="*/ 23586 h 1949381"/>
              <a:gd name="connsiteX13" fmla="*/ 1397140 w 2124668"/>
              <a:gd name="connsiteY13" fmla="*/ 132443 h 1949381"/>
              <a:gd name="connsiteX14" fmla="*/ 1484225 w 2124668"/>
              <a:gd name="connsiteY14" fmla="*/ 306614 h 1949381"/>
              <a:gd name="connsiteX15" fmla="*/ 1669282 w 2124668"/>
              <a:gd name="connsiteY15" fmla="*/ 393700 h 1949381"/>
              <a:gd name="connsiteX16" fmla="*/ 1789025 w 2124668"/>
              <a:gd name="connsiteY16" fmla="*/ 600529 h 1949381"/>
              <a:gd name="connsiteX17" fmla="*/ 1723711 w 2124668"/>
              <a:gd name="connsiteY17" fmla="*/ 840014 h 1949381"/>
              <a:gd name="connsiteX18" fmla="*/ 1712825 w 2124668"/>
              <a:gd name="connsiteY18" fmla="*/ 970643 h 1949381"/>
              <a:gd name="connsiteX19" fmla="*/ 1691054 w 2124668"/>
              <a:gd name="connsiteY19" fmla="*/ 1210129 h 1949381"/>
              <a:gd name="connsiteX20" fmla="*/ 1505997 w 2124668"/>
              <a:gd name="connsiteY20" fmla="*/ 1329871 h 1949381"/>
              <a:gd name="connsiteX21" fmla="*/ 1190311 w 2124668"/>
              <a:gd name="connsiteY21" fmla="*/ 1449614 h 1949381"/>
              <a:gd name="connsiteX22" fmla="*/ 820197 w 2124668"/>
              <a:gd name="connsiteY22" fmla="*/ 1482271 h 1949381"/>
              <a:gd name="connsiteX23" fmla="*/ 450082 w 2124668"/>
              <a:gd name="connsiteY23" fmla="*/ 1471386 h 1949381"/>
              <a:gd name="connsiteX24" fmla="*/ 156168 w 2124668"/>
              <a:gd name="connsiteY24" fmla="*/ 1471386 h 1949381"/>
              <a:gd name="connsiteX25" fmla="*/ 14654 w 2124668"/>
              <a:gd name="connsiteY25" fmla="*/ 1602014 h 1949381"/>
              <a:gd name="connsiteX0" fmla="*/ 3768 w 2124668"/>
              <a:gd name="connsiteY0" fmla="*/ 1607876 h 1949381"/>
              <a:gd name="connsiteX1" fmla="*/ 112625 w 2124668"/>
              <a:gd name="connsiteY1" fmla="*/ 1895929 h 1949381"/>
              <a:gd name="connsiteX2" fmla="*/ 450082 w 2124668"/>
              <a:gd name="connsiteY2" fmla="*/ 1928586 h 1949381"/>
              <a:gd name="connsiteX3" fmla="*/ 983482 w 2124668"/>
              <a:gd name="connsiteY3" fmla="*/ 1906814 h 1949381"/>
              <a:gd name="connsiteX4" fmla="*/ 1473340 w 2124668"/>
              <a:gd name="connsiteY4" fmla="*/ 1841500 h 1949381"/>
              <a:gd name="connsiteX5" fmla="*/ 1756368 w 2124668"/>
              <a:gd name="connsiteY5" fmla="*/ 1732643 h 1949381"/>
              <a:gd name="connsiteX6" fmla="*/ 2017625 w 2124668"/>
              <a:gd name="connsiteY6" fmla="*/ 1525814 h 1949381"/>
              <a:gd name="connsiteX7" fmla="*/ 2093825 w 2124668"/>
              <a:gd name="connsiteY7" fmla="*/ 1373414 h 1949381"/>
              <a:gd name="connsiteX8" fmla="*/ 2115597 w 2124668"/>
              <a:gd name="connsiteY8" fmla="*/ 1014186 h 1949381"/>
              <a:gd name="connsiteX9" fmla="*/ 2039397 w 2124668"/>
              <a:gd name="connsiteY9" fmla="*/ 774700 h 1949381"/>
              <a:gd name="connsiteX10" fmla="*/ 1897882 w 2124668"/>
              <a:gd name="connsiteY10" fmla="*/ 567871 h 1949381"/>
              <a:gd name="connsiteX11" fmla="*/ 1789025 w 2124668"/>
              <a:gd name="connsiteY11" fmla="*/ 273957 h 1949381"/>
              <a:gd name="connsiteX12" fmla="*/ 1473340 w 2124668"/>
              <a:gd name="connsiteY12" fmla="*/ 23586 h 1949381"/>
              <a:gd name="connsiteX13" fmla="*/ 1397140 w 2124668"/>
              <a:gd name="connsiteY13" fmla="*/ 132443 h 1949381"/>
              <a:gd name="connsiteX14" fmla="*/ 1484225 w 2124668"/>
              <a:gd name="connsiteY14" fmla="*/ 306614 h 1949381"/>
              <a:gd name="connsiteX15" fmla="*/ 1669282 w 2124668"/>
              <a:gd name="connsiteY15" fmla="*/ 393700 h 1949381"/>
              <a:gd name="connsiteX16" fmla="*/ 1789025 w 2124668"/>
              <a:gd name="connsiteY16" fmla="*/ 600529 h 1949381"/>
              <a:gd name="connsiteX17" fmla="*/ 1723711 w 2124668"/>
              <a:gd name="connsiteY17" fmla="*/ 840014 h 1949381"/>
              <a:gd name="connsiteX18" fmla="*/ 1712825 w 2124668"/>
              <a:gd name="connsiteY18" fmla="*/ 970643 h 1949381"/>
              <a:gd name="connsiteX19" fmla="*/ 1691054 w 2124668"/>
              <a:gd name="connsiteY19" fmla="*/ 1210129 h 1949381"/>
              <a:gd name="connsiteX20" fmla="*/ 1505997 w 2124668"/>
              <a:gd name="connsiteY20" fmla="*/ 1329871 h 1949381"/>
              <a:gd name="connsiteX21" fmla="*/ 1190311 w 2124668"/>
              <a:gd name="connsiteY21" fmla="*/ 1449614 h 1949381"/>
              <a:gd name="connsiteX22" fmla="*/ 820197 w 2124668"/>
              <a:gd name="connsiteY22" fmla="*/ 1482271 h 1949381"/>
              <a:gd name="connsiteX23" fmla="*/ 450082 w 2124668"/>
              <a:gd name="connsiteY23" fmla="*/ 1471386 h 1949381"/>
              <a:gd name="connsiteX24" fmla="*/ 156168 w 2124668"/>
              <a:gd name="connsiteY24" fmla="*/ 1471386 h 1949381"/>
              <a:gd name="connsiteX25" fmla="*/ 14654 w 2124668"/>
              <a:gd name="connsiteY25" fmla="*/ 1602014 h 1949381"/>
              <a:gd name="connsiteX0" fmla="*/ 3768 w 2124668"/>
              <a:gd name="connsiteY0" fmla="*/ 1607876 h 1949381"/>
              <a:gd name="connsiteX1" fmla="*/ 112625 w 2124668"/>
              <a:gd name="connsiteY1" fmla="*/ 1895929 h 1949381"/>
              <a:gd name="connsiteX2" fmla="*/ 450082 w 2124668"/>
              <a:gd name="connsiteY2" fmla="*/ 1928586 h 1949381"/>
              <a:gd name="connsiteX3" fmla="*/ 983482 w 2124668"/>
              <a:gd name="connsiteY3" fmla="*/ 1906814 h 1949381"/>
              <a:gd name="connsiteX4" fmla="*/ 1473340 w 2124668"/>
              <a:gd name="connsiteY4" fmla="*/ 1841500 h 1949381"/>
              <a:gd name="connsiteX5" fmla="*/ 1756368 w 2124668"/>
              <a:gd name="connsiteY5" fmla="*/ 1732643 h 1949381"/>
              <a:gd name="connsiteX6" fmla="*/ 2017625 w 2124668"/>
              <a:gd name="connsiteY6" fmla="*/ 1525814 h 1949381"/>
              <a:gd name="connsiteX7" fmla="*/ 2093825 w 2124668"/>
              <a:gd name="connsiteY7" fmla="*/ 1373414 h 1949381"/>
              <a:gd name="connsiteX8" fmla="*/ 2115597 w 2124668"/>
              <a:gd name="connsiteY8" fmla="*/ 1014186 h 1949381"/>
              <a:gd name="connsiteX9" fmla="*/ 2039397 w 2124668"/>
              <a:gd name="connsiteY9" fmla="*/ 774700 h 1949381"/>
              <a:gd name="connsiteX10" fmla="*/ 1897882 w 2124668"/>
              <a:gd name="connsiteY10" fmla="*/ 567871 h 1949381"/>
              <a:gd name="connsiteX11" fmla="*/ 1789025 w 2124668"/>
              <a:gd name="connsiteY11" fmla="*/ 273957 h 1949381"/>
              <a:gd name="connsiteX12" fmla="*/ 1473340 w 2124668"/>
              <a:gd name="connsiteY12" fmla="*/ 23586 h 1949381"/>
              <a:gd name="connsiteX13" fmla="*/ 1397140 w 2124668"/>
              <a:gd name="connsiteY13" fmla="*/ 132443 h 1949381"/>
              <a:gd name="connsiteX14" fmla="*/ 1484225 w 2124668"/>
              <a:gd name="connsiteY14" fmla="*/ 306614 h 1949381"/>
              <a:gd name="connsiteX15" fmla="*/ 1669282 w 2124668"/>
              <a:gd name="connsiteY15" fmla="*/ 393700 h 1949381"/>
              <a:gd name="connsiteX16" fmla="*/ 1789025 w 2124668"/>
              <a:gd name="connsiteY16" fmla="*/ 600529 h 1949381"/>
              <a:gd name="connsiteX17" fmla="*/ 1723711 w 2124668"/>
              <a:gd name="connsiteY17" fmla="*/ 840014 h 1949381"/>
              <a:gd name="connsiteX18" fmla="*/ 1712825 w 2124668"/>
              <a:gd name="connsiteY18" fmla="*/ 970643 h 1949381"/>
              <a:gd name="connsiteX19" fmla="*/ 1691054 w 2124668"/>
              <a:gd name="connsiteY19" fmla="*/ 1210129 h 1949381"/>
              <a:gd name="connsiteX20" fmla="*/ 1505997 w 2124668"/>
              <a:gd name="connsiteY20" fmla="*/ 1329871 h 1949381"/>
              <a:gd name="connsiteX21" fmla="*/ 1190311 w 2124668"/>
              <a:gd name="connsiteY21" fmla="*/ 1449614 h 1949381"/>
              <a:gd name="connsiteX22" fmla="*/ 820197 w 2124668"/>
              <a:gd name="connsiteY22" fmla="*/ 1482271 h 1949381"/>
              <a:gd name="connsiteX23" fmla="*/ 450082 w 2124668"/>
              <a:gd name="connsiteY23" fmla="*/ 1471386 h 1949381"/>
              <a:gd name="connsiteX24" fmla="*/ 156168 w 2124668"/>
              <a:gd name="connsiteY24" fmla="*/ 1471386 h 1949381"/>
              <a:gd name="connsiteX25" fmla="*/ 14654 w 2124668"/>
              <a:gd name="connsiteY25" fmla="*/ 1602014 h 1949381"/>
              <a:gd name="connsiteX0" fmla="*/ 44798 w 2124668"/>
              <a:gd name="connsiteY0" fmla="*/ 1558053 h 1957684"/>
              <a:gd name="connsiteX1" fmla="*/ 112625 w 2124668"/>
              <a:gd name="connsiteY1" fmla="*/ 1895929 h 1957684"/>
              <a:gd name="connsiteX2" fmla="*/ 450082 w 2124668"/>
              <a:gd name="connsiteY2" fmla="*/ 1928586 h 1957684"/>
              <a:gd name="connsiteX3" fmla="*/ 983482 w 2124668"/>
              <a:gd name="connsiteY3" fmla="*/ 1906814 h 1957684"/>
              <a:gd name="connsiteX4" fmla="*/ 1473340 w 2124668"/>
              <a:gd name="connsiteY4" fmla="*/ 1841500 h 1957684"/>
              <a:gd name="connsiteX5" fmla="*/ 1756368 w 2124668"/>
              <a:gd name="connsiteY5" fmla="*/ 1732643 h 1957684"/>
              <a:gd name="connsiteX6" fmla="*/ 2017625 w 2124668"/>
              <a:gd name="connsiteY6" fmla="*/ 1525814 h 1957684"/>
              <a:gd name="connsiteX7" fmla="*/ 2093825 w 2124668"/>
              <a:gd name="connsiteY7" fmla="*/ 1373414 h 1957684"/>
              <a:gd name="connsiteX8" fmla="*/ 2115597 w 2124668"/>
              <a:gd name="connsiteY8" fmla="*/ 1014186 h 1957684"/>
              <a:gd name="connsiteX9" fmla="*/ 2039397 w 2124668"/>
              <a:gd name="connsiteY9" fmla="*/ 774700 h 1957684"/>
              <a:gd name="connsiteX10" fmla="*/ 1897882 w 2124668"/>
              <a:gd name="connsiteY10" fmla="*/ 567871 h 1957684"/>
              <a:gd name="connsiteX11" fmla="*/ 1789025 w 2124668"/>
              <a:gd name="connsiteY11" fmla="*/ 273957 h 1957684"/>
              <a:gd name="connsiteX12" fmla="*/ 1473340 w 2124668"/>
              <a:gd name="connsiteY12" fmla="*/ 23586 h 1957684"/>
              <a:gd name="connsiteX13" fmla="*/ 1397140 w 2124668"/>
              <a:gd name="connsiteY13" fmla="*/ 132443 h 1957684"/>
              <a:gd name="connsiteX14" fmla="*/ 1484225 w 2124668"/>
              <a:gd name="connsiteY14" fmla="*/ 306614 h 1957684"/>
              <a:gd name="connsiteX15" fmla="*/ 1669282 w 2124668"/>
              <a:gd name="connsiteY15" fmla="*/ 393700 h 1957684"/>
              <a:gd name="connsiteX16" fmla="*/ 1789025 w 2124668"/>
              <a:gd name="connsiteY16" fmla="*/ 600529 h 1957684"/>
              <a:gd name="connsiteX17" fmla="*/ 1723711 w 2124668"/>
              <a:gd name="connsiteY17" fmla="*/ 840014 h 1957684"/>
              <a:gd name="connsiteX18" fmla="*/ 1712825 w 2124668"/>
              <a:gd name="connsiteY18" fmla="*/ 970643 h 1957684"/>
              <a:gd name="connsiteX19" fmla="*/ 1691054 w 2124668"/>
              <a:gd name="connsiteY19" fmla="*/ 1210129 h 1957684"/>
              <a:gd name="connsiteX20" fmla="*/ 1505997 w 2124668"/>
              <a:gd name="connsiteY20" fmla="*/ 1329871 h 1957684"/>
              <a:gd name="connsiteX21" fmla="*/ 1190311 w 2124668"/>
              <a:gd name="connsiteY21" fmla="*/ 1449614 h 1957684"/>
              <a:gd name="connsiteX22" fmla="*/ 820197 w 2124668"/>
              <a:gd name="connsiteY22" fmla="*/ 1482271 h 1957684"/>
              <a:gd name="connsiteX23" fmla="*/ 450082 w 2124668"/>
              <a:gd name="connsiteY23" fmla="*/ 1471386 h 1957684"/>
              <a:gd name="connsiteX24" fmla="*/ 156168 w 2124668"/>
              <a:gd name="connsiteY24" fmla="*/ 1471386 h 1957684"/>
              <a:gd name="connsiteX25" fmla="*/ 14654 w 2124668"/>
              <a:gd name="connsiteY25" fmla="*/ 1602014 h 1957684"/>
              <a:gd name="connsiteX0" fmla="*/ 44798 w 2124668"/>
              <a:gd name="connsiteY0" fmla="*/ 1622530 h 1946938"/>
              <a:gd name="connsiteX1" fmla="*/ 112625 w 2124668"/>
              <a:gd name="connsiteY1" fmla="*/ 1895929 h 1946938"/>
              <a:gd name="connsiteX2" fmla="*/ 450082 w 2124668"/>
              <a:gd name="connsiteY2" fmla="*/ 1928586 h 1946938"/>
              <a:gd name="connsiteX3" fmla="*/ 983482 w 2124668"/>
              <a:gd name="connsiteY3" fmla="*/ 1906814 h 1946938"/>
              <a:gd name="connsiteX4" fmla="*/ 1473340 w 2124668"/>
              <a:gd name="connsiteY4" fmla="*/ 1841500 h 1946938"/>
              <a:gd name="connsiteX5" fmla="*/ 1756368 w 2124668"/>
              <a:gd name="connsiteY5" fmla="*/ 1732643 h 1946938"/>
              <a:gd name="connsiteX6" fmla="*/ 2017625 w 2124668"/>
              <a:gd name="connsiteY6" fmla="*/ 1525814 h 1946938"/>
              <a:gd name="connsiteX7" fmla="*/ 2093825 w 2124668"/>
              <a:gd name="connsiteY7" fmla="*/ 1373414 h 1946938"/>
              <a:gd name="connsiteX8" fmla="*/ 2115597 w 2124668"/>
              <a:gd name="connsiteY8" fmla="*/ 1014186 h 1946938"/>
              <a:gd name="connsiteX9" fmla="*/ 2039397 w 2124668"/>
              <a:gd name="connsiteY9" fmla="*/ 774700 h 1946938"/>
              <a:gd name="connsiteX10" fmla="*/ 1897882 w 2124668"/>
              <a:gd name="connsiteY10" fmla="*/ 567871 h 1946938"/>
              <a:gd name="connsiteX11" fmla="*/ 1789025 w 2124668"/>
              <a:gd name="connsiteY11" fmla="*/ 273957 h 1946938"/>
              <a:gd name="connsiteX12" fmla="*/ 1473340 w 2124668"/>
              <a:gd name="connsiteY12" fmla="*/ 23586 h 1946938"/>
              <a:gd name="connsiteX13" fmla="*/ 1397140 w 2124668"/>
              <a:gd name="connsiteY13" fmla="*/ 132443 h 1946938"/>
              <a:gd name="connsiteX14" fmla="*/ 1484225 w 2124668"/>
              <a:gd name="connsiteY14" fmla="*/ 306614 h 1946938"/>
              <a:gd name="connsiteX15" fmla="*/ 1669282 w 2124668"/>
              <a:gd name="connsiteY15" fmla="*/ 393700 h 1946938"/>
              <a:gd name="connsiteX16" fmla="*/ 1789025 w 2124668"/>
              <a:gd name="connsiteY16" fmla="*/ 600529 h 1946938"/>
              <a:gd name="connsiteX17" fmla="*/ 1723711 w 2124668"/>
              <a:gd name="connsiteY17" fmla="*/ 840014 h 1946938"/>
              <a:gd name="connsiteX18" fmla="*/ 1712825 w 2124668"/>
              <a:gd name="connsiteY18" fmla="*/ 970643 h 1946938"/>
              <a:gd name="connsiteX19" fmla="*/ 1691054 w 2124668"/>
              <a:gd name="connsiteY19" fmla="*/ 1210129 h 1946938"/>
              <a:gd name="connsiteX20" fmla="*/ 1505997 w 2124668"/>
              <a:gd name="connsiteY20" fmla="*/ 1329871 h 1946938"/>
              <a:gd name="connsiteX21" fmla="*/ 1190311 w 2124668"/>
              <a:gd name="connsiteY21" fmla="*/ 1449614 h 1946938"/>
              <a:gd name="connsiteX22" fmla="*/ 820197 w 2124668"/>
              <a:gd name="connsiteY22" fmla="*/ 1482271 h 1946938"/>
              <a:gd name="connsiteX23" fmla="*/ 450082 w 2124668"/>
              <a:gd name="connsiteY23" fmla="*/ 1471386 h 1946938"/>
              <a:gd name="connsiteX24" fmla="*/ 156168 w 2124668"/>
              <a:gd name="connsiteY24" fmla="*/ 1471386 h 1946938"/>
              <a:gd name="connsiteX25" fmla="*/ 14654 w 2124668"/>
              <a:gd name="connsiteY25" fmla="*/ 1602014 h 1946938"/>
              <a:gd name="connsiteX0" fmla="*/ 9629 w 2124668"/>
              <a:gd name="connsiteY0" fmla="*/ 1622530 h 1946938"/>
              <a:gd name="connsiteX1" fmla="*/ 112625 w 2124668"/>
              <a:gd name="connsiteY1" fmla="*/ 1895929 h 1946938"/>
              <a:gd name="connsiteX2" fmla="*/ 450082 w 2124668"/>
              <a:gd name="connsiteY2" fmla="*/ 1928586 h 1946938"/>
              <a:gd name="connsiteX3" fmla="*/ 983482 w 2124668"/>
              <a:gd name="connsiteY3" fmla="*/ 1906814 h 1946938"/>
              <a:gd name="connsiteX4" fmla="*/ 1473340 w 2124668"/>
              <a:gd name="connsiteY4" fmla="*/ 1841500 h 1946938"/>
              <a:gd name="connsiteX5" fmla="*/ 1756368 w 2124668"/>
              <a:gd name="connsiteY5" fmla="*/ 1732643 h 1946938"/>
              <a:gd name="connsiteX6" fmla="*/ 2017625 w 2124668"/>
              <a:gd name="connsiteY6" fmla="*/ 1525814 h 1946938"/>
              <a:gd name="connsiteX7" fmla="*/ 2093825 w 2124668"/>
              <a:gd name="connsiteY7" fmla="*/ 1373414 h 1946938"/>
              <a:gd name="connsiteX8" fmla="*/ 2115597 w 2124668"/>
              <a:gd name="connsiteY8" fmla="*/ 1014186 h 1946938"/>
              <a:gd name="connsiteX9" fmla="*/ 2039397 w 2124668"/>
              <a:gd name="connsiteY9" fmla="*/ 774700 h 1946938"/>
              <a:gd name="connsiteX10" fmla="*/ 1897882 w 2124668"/>
              <a:gd name="connsiteY10" fmla="*/ 567871 h 1946938"/>
              <a:gd name="connsiteX11" fmla="*/ 1789025 w 2124668"/>
              <a:gd name="connsiteY11" fmla="*/ 273957 h 1946938"/>
              <a:gd name="connsiteX12" fmla="*/ 1473340 w 2124668"/>
              <a:gd name="connsiteY12" fmla="*/ 23586 h 1946938"/>
              <a:gd name="connsiteX13" fmla="*/ 1397140 w 2124668"/>
              <a:gd name="connsiteY13" fmla="*/ 132443 h 1946938"/>
              <a:gd name="connsiteX14" fmla="*/ 1484225 w 2124668"/>
              <a:gd name="connsiteY14" fmla="*/ 306614 h 1946938"/>
              <a:gd name="connsiteX15" fmla="*/ 1669282 w 2124668"/>
              <a:gd name="connsiteY15" fmla="*/ 393700 h 1946938"/>
              <a:gd name="connsiteX16" fmla="*/ 1789025 w 2124668"/>
              <a:gd name="connsiteY16" fmla="*/ 600529 h 1946938"/>
              <a:gd name="connsiteX17" fmla="*/ 1723711 w 2124668"/>
              <a:gd name="connsiteY17" fmla="*/ 840014 h 1946938"/>
              <a:gd name="connsiteX18" fmla="*/ 1712825 w 2124668"/>
              <a:gd name="connsiteY18" fmla="*/ 970643 h 1946938"/>
              <a:gd name="connsiteX19" fmla="*/ 1691054 w 2124668"/>
              <a:gd name="connsiteY19" fmla="*/ 1210129 h 1946938"/>
              <a:gd name="connsiteX20" fmla="*/ 1505997 w 2124668"/>
              <a:gd name="connsiteY20" fmla="*/ 1329871 h 1946938"/>
              <a:gd name="connsiteX21" fmla="*/ 1190311 w 2124668"/>
              <a:gd name="connsiteY21" fmla="*/ 1449614 h 1946938"/>
              <a:gd name="connsiteX22" fmla="*/ 820197 w 2124668"/>
              <a:gd name="connsiteY22" fmla="*/ 1482271 h 1946938"/>
              <a:gd name="connsiteX23" fmla="*/ 450082 w 2124668"/>
              <a:gd name="connsiteY23" fmla="*/ 1471386 h 1946938"/>
              <a:gd name="connsiteX24" fmla="*/ 156168 w 2124668"/>
              <a:gd name="connsiteY24" fmla="*/ 1471386 h 1946938"/>
              <a:gd name="connsiteX25" fmla="*/ 14654 w 2124668"/>
              <a:gd name="connsiteY25" fmla="*/ 1602014 h 1946938"/>
              <a:gd name="connsiteX0" fmla="*/ 15004 w 2130043"/>
              <a:gd name="connsiteY0" fmla="*/ 1622530 h 1946938"/>
              <a:gd name="connsiteX1" fmla="*/ 118000 w 2130043"/>
              <a:gd name="connsiteY1" fmla="*/ 1895929 h 1946938"/>
              <a:gd name="connsiteX2" fmla="*/ 455457 w 2130043"/>
              <a:gd name="connsiteY2" fmla="*/ 1928586 h 1946938"/>
              <a:gd name="connsiteX3" fmla="*/ 988857 w 2130043"/>
              <a:gd name="connsiteY3" fmla="*/ 1906814 h 1946938"/>
              <a:gd name="connsiteX4" fmla="*/ 1478715 w 2130043"/>
              <a:gd name="connsiteY4" fmla="*/ 1841500 h 1946938"/>
              <a:gd name="connsiteX5" fmla="*/ 1761743 w 2130043"/>
              <a:gd name="connsiteY5" fmla="*/ 1732643 h 1946938"/>
              <a:gd name="connsiteX6" fmla="*/ 2023000 w 2130043"/>
              <a:gd name="connsiteY6" fmla="*/ 1525814 h 1946938"/>
              <a:gd name="connsiteX7" fmla="*/ 2099200 w 2130043"/>
              <a:gd name="connsiteY7" fmla="*/ 1373414 h 1946938"/>
              <a:gd name="connsiteX8" fmla="*/ 2120972 w 2130043"/>
              <a:gd name="connsiteY8" fmla="*/ 1014186 h 1946938"/>
              <a:gd name="connsiteX9" fmla="*/ 2044772 w 2130043"/>
              <a:gd name="connsiteY9" fmla="*/ 774700 h 1946938"/>
              <a:gd name="connsiteX10" fmla="*/ 1903257 w 2130043"/>
              <a:gd name="connsiteY10" fmla="*/ 567871 h 1946938"/>
              <a:gd name="connsiteX11" fmla="*/ 1794400 w 2130043"/>
              <a:gd name="connsiteY11" fmla="*/ 273957 h 1946938"/>
              <a:gd name="connsiteX12" fmla="*/ 1478715 w 2130043"/>
              <a:gd name="connsiteY12" fmla="*/ 23586 h 1946938"/>
              <a:gd name="connsiteX13" fmla="*/ 1402515 w 2130043"/>
              <a:gd name="connsiteY13" fmla="*/ 132443 h 1946938"/>
              <a:gd name="connsiteX14" fmla="*/ 1489600 w 2130043"/>
              <a:gd name="connsiteY14" fmla="*/ 306614 h 1946938"/>
              <a:gd name="connsiteX15" fmla="*/ 1674657 w 2130043"/>
              <a:gd name="connsiteY15" fmla="*/ 393700 h 1946938"/>
              <a:gd name="connsiteX16" fmla="*/ 1794400 w 2130043"/>
              <a:gd name="connsiteY16" fmla="*/ 600529 h 1946938"/>
              <a:gd name="connsiteX17" fmla="*/ 1729086 w 2130043"/>
              <a:gd name="connsiteY17" fmla="*/ 840014 h 1946938"/>
              <a:gd name="connsiteX18" fmla="*/ 1718200 w 2130043"/>
              <a:gd name="connsiteY18" fmla="*/ 970643 h 1946938"/>
              <a:gd name="connsiteX19" fmla="*/ 1696429 w 2130043"/>
              <a:gd name="connsiteY19" fmla="*/ 1210129 h 1946938"/>
              <a:gd name="connsiteX20" fmla="*/ 1511372 w 2130043"/>
              <a:gd name="connsiteY20" fmla="*/ 1329871 h 1946938"/>
              <a:gd name="connsiteX21" fmla="*/ 1195686 w 2130043"/>
              <a:gd name="connsiteY21" fmla="*/ 1449614 h 1946938"/>
              <a:gd name="connsiteX22" fmla="*/ 825572 w 2130043"/>
              <a:gd name="connsiteY22" fmla="*/ 1482271 h 1946938"/>
              <a:gd name="connsiteX23" fmla="*/ 455457 w 2130043"/>
              <a:gd name="connsiteY23" fmla="*/ 1471386 h 1946938"/>
              <a:gd name="connsiteX24" fmla="*/ 161543 w 2130043"/>
              <a:gd name="connsiteY24" fmla="*/ 1471386 h 1946938"/>
              <a:gd name="connsiteX25" fmla="*/ 20029 w 2130043"/>
              <a:gd name="connsiteY25" fmla="*/ 1602014 h 1946938"/>
              <a:gd name="connsiteX0" fmla="*/ 15004 w 2130043"/>
              <a:gd name="connsiteY0" fmla="*/ 1622530 h 1946938"/>
              <a:gd name="connsiteX1" fmla="*/ 118000 w 2130043"/>
              <a:gd name="connsiteY1" fmla="*/ 1895929 h 1946938"/>
              <a:gd name="connsiteX2" fmla="*/ 455457 w 2130043"/>
              <a:gd name="connsiteY2" fmla="*/ 1928586 h 1946938"/>
              <a:gd name="connsiteX3" fmla="*/ 988857 w 2130043"/>
              <a:gd name="connsiteY3" fmla="*/ 1906814 h 1946938"/>
              <a:gd name="connsiteX4" fmla="*/ 1478715 w 2130043"/>
              <a:gd name="connsiteY4" fmla="*/ 1841500 h 1946938"/>
              <a:gd name="connsiteX5" fmla="*/ 1761743 w 2130043"/>
              <a:gd name="connsiteY5" fmla="*/ 1732643 h 1946938"/>
              <a:gd name="connsiteX6" fmla="*/ 2023000 w 2130043"/>
              <a:gd name="connsiteY6" fmla="*/ 1525814 h 1946938"/>
              <a:gd name="connsiteX7" fmla="*/ 2099200 w 2130043"/>
              <a:gd name="connsiteY7" fmla="*/ 1373414 h 1946938"/>
              <a:gd name="connsiteX8" fmla="*/ 2120972 w 2130043"/>
              <a:gd name="connsiteY8" fmla="*/ 1014186 h 1946938"/>
              <a:gd name="connsiteX9" fmla="*/ 2044772 w 2130043"/>
              <a:gd name="connsiteY9" fmla="*/ 774700 h 1946938"/>
              <a:gd name="connsiteX10" fmla="*/ 1903257 w 2130043"/>
              <a:gd name="connsiteY10" fmla="*/ 567871 h 1946938"/>
              <a:gd name="connsiteX11" fmla="*/ 1794400 w 2130043"/>
              <a:gd name="connsiteY11" fmla="*/ 273957 h 1946938"/>
              <a:gd name="connsiteX12" fmla="*/ 1478715 w 2130043"/>
              <a:gd name="connsiteY12" fmla="*/ 23586 h 1946938"/>
              <a:gd name="connsiteX13" fmla="*/ 1402515 w 2130043"/>
              <a:gd name="connsiteY13" fmla="*/ 132443 h 1946938"/>
              <a:gd name="connsiteX14" fmla="*/ 1489600 w 2130043"/>
              <a:gd name="connsiteY14" fmla="*/ 306614 h 1946938"/>
              <a:gd name="connsiteX15" fmla="*/ 1674657 w 2130043"/>
              <a:gd name="connsiteY15" fmla="*/ 393700 h 1946938"/>
              <a:gd name="connsiteX16" fmla="*/ 1794400 w 2130043"/>
              <a:gd name="connsiteY16" fmla="*/ 600529 h 1946938"/>
              <a:gd name="connsiteX17" fmla="*/ 1729086 w 2130043"/>
              <a:gd name="connsiteY17" fmla="*/ 840014 h 1946938"/>
              <a:gd name="connsiteX18" fmla="*/ 1718200 w 2130043"/>
              <a:gd name="connsiteY18" fmla="*/ 970643 h 1946938"/>
              <a:gd name="connsiteX19" fmla="*/ 1696429 w 2130043"/>
              <a:gd name="connsiteY19" fmla="*/ 1210129 h 1946938"/>
              <a:gd name="connsiteX20" fmla="*/ 1511372 w 2130043"/>
              <a:gd name="connsiteY20" fmla="*/ 1329871 h 1946938"/>
              <a:gd name="connsiteX21" fmla="*/ 1195686 w 2130043"/>
              <a:gd name="connsiteY21" fmla="*/ 1449614 h 1946938"/>
              <a:gd name="connsiteX22" fmla="*/ 825572 w 2130043"/>
              <a:gd name="connsiteY22" fmla="*/ 1482271 h 1946938"/>
              <a:gd name="connsiteX23" fmla="*/ 455457 w 2130043"/>
              <a:gd name="connsiteY23" fmla="*/ 1471386 h 1946938"/>
              <a:gd name="connsiteX24" fmla="*/ 161543 w 2130043"/>
              <a:gd name="connsiteY24" fmla="*/ 1471386 h 1946938"/>
              <a:gd name="connsiteX25" fmla="*/ 20029 w 2130043"/>
              <a:gd name="connsiteY25" fmla="*/ 1602014 h 19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30043" h="1946938">
                <a:moveTo>
                  <a:pt x="15004" y="1622530"/>
                </a:moveTo>
                <a:cubicBezTo>
                  <a:pt x="0" y="1669981"/>
                  <a:pt x="44591" y="1844920"/>
                  <a:pt x="118000" y="1895929"/>
                </a:cubicBezTo>
                <a:cubicBezTo>
                  <a:pt x="191409" y="1946938"/>
                  <a:pt x="310314" y="1926772"/>
                  <a:pt x="455457" y="1928586"/>
                </a:cubicBezTo>
                <a:cubicBezTo>
                  <a:pt x="600600" y="1930400"/>
                  <a:pt x="818314" y="1921328"/>
                  <a:pt x="988857" y="1906814"/>
                </a:cubicBezTo>
                <a:cubicBezTo>
                  <a:pt x="1159400" y="1892300"/>
                  <a:pt x="1349901" y="1870528"/>
                  <a:pt x="1478715" y="1841500"/>
                </a:cubicBezTo>
                <a:cubicBezTo>
                  <a:pt x="1607529" y="1812472"/>
                  <a:pt x="1671029" y="1785257"/>
                  <a:pt x="1761743" y="1732643"/>
                </a:cubicBezTo>
                <a:cubicBezTo>
                  <a:pt x="1852457" y="1680029"/>
                  <a:pt x="1966757" y="1585685"/>
                  <a:pt x="2023000" y="1525814"/>
                </a:cubicBezTo>
                <a:cubicBezTo>
                  <a:pt x="2079243" y="1465943"/>
                  <a:pt x="2082871" y="1458685"/>
                  <a:pt x="2099200" y="1373414"/>
                </a:cubicBezTo>
                <a:cubicBezTo>
                  <a:pt x="2115529" y="1288143"/>
                  <a:pt x="2130043" y="1113972"/>
                  <a:pt x="2120972" y="1014186"/>
                </a:cubicBezTo>
                <a:cubicBezTo>
                  <a:pt x="2111901" y="914400"/>
                  <a:pt x="2081058" y="849086"/>
                  <a:pt x="2044772" y="774700"/>
                </a:cubicBezTo>
                <a:cubicBezTo>
                  <a:pt x="2008486" y="700314"/>
                  <a:pt x="1944986" y="651328"/>
                  <a:pt x="1903257" y="567871"/>
                </a:cubicBezTo>
                <a:cubicBezTo>
                  <a:pt x="1861528" y="484414"/>
                  <a:pt x="1865157" y="364671"/>
                  <a:pt x="1794400" y="273957"/>
                </a:cubicBezTo>
                <a:cubicBezTo>
                  <a:pt x="1723643" y="183243"/>
                  <a:pt x="1544029" y="47172"/>
                  <a:pt x="1478715" y="23586"/>
                </a:cubicBezTo>
                <a:cubicBezTo>
                  <a:pt x="1413401" y="0"/>
                  <a:pt x="1400701" y="85272"/>
                  <a:pt x="1402515" y="132443"/>
                </a:cubicBezTo>
                <a:cubicBezTo>
                  <a:pt x="1404329" y="179614"/>
                  <a:pt x="1444243" y="263071"/>
                  <a:pt x="1489600" y="306614"/>
                </a:cubicBezTo>
                <a:cubicBezTo>
                  <a:pt x="1534957" y="350157"/>
                  <a:pt x="1623857" y="344714"/>
                  <a:pt x="1674657" y="393700"/>
                </a:cubicBezTo>
                <a:cubicBezTo>
                  <a:pt x="1725457" y="442686"/>
                  <a:pt x="1785329" y="526143"/>
                  <a:pt x="1794400" y="600529"/>
                </a:cubicBezTo>
                <a:cubicBezTo>
                  <a:pt x="1803471" y="674915"/>
                  <a:pt x="1741786" y="778328"/>
                  <a:pt x="1729086" y="840014"/>
                </a:cubicBezTo>
                <a:cubicBezTo>
                  <a:pt x="1716386" y="901700"/>
                  <a:pt x="1723643" y="908957"/>
                  <a:pt x="1718200" y="970643"/>
                </a:cubicBezTo>
                <a:cubicBezTo>
                  <a:pt x="1712757" y="1032329"/>
                  <a:pt x="1730900" y="1150258"/>
                  <a:pt x="1696429" y="1210129"/>
                </a:cubicBezTo>
                <a:cubicBezTo>
                  <a:pt x="1661958" y="1270000"/>
                  <a:pt x="1594829" y="1289957"/>
                  <a:pt x="1511372" y="1329871"/>
                </a:cubicBezTo>
                <a:cubicBezTo>
                  <a:pt x="1427915" y="1369785"/>
                  <a:pt x="1309986" y="1424214"/>
                  <a:pt x="1195686" y="1449614"/>
                </a:cubicBezTo>
                <a:cubicBezTo>
                  <a:pt x="1081386" y="1475014"/>
                  <a:pt x="948943" y="1478642"/>
                  <a:pt x="825572" y="1482271"/>
                </a:cubicBezTo>
                <a:lnTo>
                  <a:pt x="455457" y="1471386"/>
                </a:lnTo>
                <a:cubicBezTo>
                  <a:pt x="344786" y="1469572"/>
                  <a:pt x="234114" y="1449615"/>
                  <a:pt x="161543" y="1471386"/>
                </a:cubicBezTo>
                <a:cubicBezTo>
                  <a:pt x="88972" y="1493157"/>
                  <a:pt x="46406" y="1499437"/>
                  <a:pt x="20029" y="1602014"/>
                </a:cubicBezTo>
              </a:path>
            </a:pathLst>
          </a:custGeom>
          <a:solidFill>
            <a:srgbClr val="FF0000">
              <a:alpha val="37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Freeform 5"/>
          <p:cNvSpPr/>
          <p:nvPr/>
        </p:nvSpPr>
        <p:spPr bwMode="auto">
          <a:xfrm>
            <a:off x="4784132" y="2715986"/>
            <a:ext cx="1478783" cy="745671"/>
          </a:xfrm>
          <a:custGeom>
            <a:avLst/>
            <a:gdLst>
              <a:gd name="connsiteX0" fmla="*/ 175985 w 1464129"/>
              <a:gd name="connsiteY0" fmla="*/ 745671 h 745671"/>
              <a:gd name="connsiteX1" fmla="*/ 339271 w 1464129"/>
              <a:gd name="connsiteY1" fmla="*/ 723900 h 745671"/>
              <a:gd name="connsiteX2" fmla="*/ 426357 w 1464129"/>
              <a:gd name="connsiteY2" fmla="*/ 517071 h 745671"/>
              <a:gd name="connsiteX3" fmla="*/ 513443 w 1464129"/>
              <a:gd name="connsiteY3" fmla="*/ 364671 h 745671"/>
              <a:gd name="connsiteX4" fmla="*/ 709385 w 1464129"/>
              <a:gd name="connsiteY4" fmla="*/ 288471 h 745671"/>
              <a:gd name="connsiteX5" fmla="*/ 970643 w 1464129"/>
              <a:gd name="connsiteY5" fmla="*/ 288471 h 745671"/>
              <a:gd name="connsiteX6" fmla="*/ 1231900 w 1464129"/>
              <a:gd name="connsiteY6" fmla="*/ 266700 h 745671"/>
              <a:gd name="connsiteX7" fmla="*/ 1416957 w 1464129"/>
              <a:gd name="connsiteY7" fmla="*/ 157843 h 745671"/>
              <a:gd name="connsiteX8" fmla="*/ 1460500 w 1464129"/>
              <a:gd name="connsiteY8" fmla="*/ 70757 h 745671"/>
              <a:gd name="connsiteX9" fmla="*/ 1395185 w 1464129"/>
              <a:gd name="connsiteY9" fmla="*/ 16328 h 745671"/>
              <a:gd name="connsiteX10" fmla="*/ 1068614 w 1464129"/>
              <a:gd name="connsiteY10" fmla="*/ 5443 h 745671"/>
              <a:gd name="connsiteX11" fmla="*/ 731157 w 1464129"/>
              <a:gd name="connsiteY11" fmla="*/ 48985 h 745671"/>
              <a:gd name="connsiteX12" fmla="*/ 361043 w 1464129"/>
              <a:gd name="connsiteY12" fmla="*/ 81643 h 745671"/>
              <a:gd name="connsiteX13" fmla="*/ 186871 w 1464129"/>
              <a:gd name="connsiteY13" fmla="*/ 179614 h 745671"/>
              <a:gd name="connsiteX14" fmla="*/ 78014 w 1464129"/>
              <a:gd name="connsiteY14" fmla="*/ 299357 h 745671"/>
              <a:gd name="connsiteX15" fmla="*/ 12700 w 1464129"/>
              <a:gd name="connsiteY15" fmla="*/ 484414 h 745671"/>
              <a:gd name="connsiteX16" fmla="*/ 12700 w 1464129"/>
              <a:gd name="connsiteY16" fmla="*/ 647700 h 745671"/>
              <a:gd name="connsiteX17" fmla="*/ 88900 w 1464129"/>
              <a:gd name="connsiteY17" fmla="*/ 691243 h 745671"/>
              <a:gd name="connsiteX0" fmla="*/ 190639 w 1478783"/>
              <a:gd name="connsiteY0" fmla="*/ 745671 h 745671"/>
              <a:gd name="connsiteX1" fmla="*/ 353925 w 1478783"/>
              <a:gd name="connsiteY1" fmla="*/ 723900 h 745671"/>
              <a:gd name="connsiteX2" fmla="*/ 441011 w 1478783"/>
              <a:gd name="connsiteY2" fmla="*/ 517071 h 745671"/>
              <a:gd name="connsiteX3" fmla="*/ 528097 w 1478783"/>
              <a:gd name="connsiteY3" fmla="*/ 364671 h 745671"/>
              <a:gd name="connsiteX4" fmla="*/ 724039 w 1478783"/>
              <a:gd name="connsiteY4" fmla="*/ 288471 h 745671"/>
              <a:gd name="connsiteX5" fmla="*/ 985297 w 1478783"/>
              <a:gd name="connsiteY5" fmla="*/ 288471 h 745671"/>
              <a:gd name="connsiteX6" fmla="*/ 1246554 w 1478783"/>
              <a:gd name="connsiteY6" fmla="*/ 266700 h 745671"/>
              <a:gd name="connsiteX7" fmla="*/ 1431611 w 1478783"/>
              <a:gd name="connsiteY7" fmla="*/ 157843 h 745671"/>
              <a:gd name="connsiteX8" fmla="*/ 1475154 w 1478783"/>
              <a:gd name="connsiteY8" fmla="*/ 70757 h 745671"/>
              <a:gd name="connsiteX9" fmla="*/ 1409839 w 1478783"/>
              <a:gd name="connsiteY9" fmla="*/ 16328 h 745671"/>
              <a:gd name="connsiteX10" fmla="*/ 1083268 w 1478783"/>
              <a:gd name="connsiteY10" fmla="*/ 5443 h 745671"/>
              <a:gd name="connsiteX11" fmla="*/ 745811 w 1478783"/>
              <a:gd name="connsiteY11" fmla="*/ 48985 h 745671"/>
              <a:gd name="connsiteX12" fmla="*/ 375697 w 1478783"/>
              <a:gd name="connsiteY12" fmla="*/ 81643 h 745671"/>
              <a:gd name="connsiteX13" fmla="*/ 201525 w 1478783"/>
              <a:gd name="connsiteY13" fmla="*/ 179614 h 745671"/>
              <a:gd name="connsiteX14" fmla="*/ 92668 w 1478783"/>
              <a:gd name="connsiteY14" fmla="*/ 299357 h 745671"/>
              <a:gd name="connsiteX15" fmla="*/ 27354 w 1478783"/>
              <a:gd name="connsiteY15" fmla="*/ 484414 h 745671"/>
              <a:gd name="connsiteX16" fmla="*/ 27354 w 1478783"/>
              <a:gd name="connsiteY16" fmla="*/ 647700 h 745671"/>
              <a:gd name="connsiteX17" fmla="*/ 191477 w 1478783"/>
              <a:gd name="connsiteY17" fmla="*/ 743997 h 74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783" h="745671">
                <a:moveTo>
                  <a:pt x="190639" y="745671"/>
                </a:moveTo>
                <a:lnTo>
                  <a:pt x="353925" y="723900"/>
                </a:lnTo>
                <a:cubicBezTo>
                  <a:pt x="395654" y="685800"/>
                  <a:pt x="411982" y="576943"/>
                  <a:pt x="441011" y="517071"/>
                </a:cubicBezTo>
                <a:cubicBezTo>
                  <a:pt x="470040" y="457199"/>
                  <a:pt x="480926" y="402771"/>
                  <a:pt x="528097" y="364671"/>
                </a:cubicBezTo>
                <a:cubicBezTo>
                  <a:pt x="575268" y="326571"/>
                  <a:pt x="647839" y="301171"/>
                  <a:pt x="724039" y="288471"/>
                </a:cubicBezTo>
                <a:cubicBezTo>
                  <a:pt x="800239" y="275771"/>
                  <a:pt x="898211" y="292099"/>
                  <a:pt x="985297" y="288471"/>
                </a:cubicBezTo>
                <a:cubicBezTo>
                  <a:pt x="1072383" y="284843"/>
                  <a:pt x="1172168" y="288471"/>
                  <a:pt x="1246554" y="266700"/>
                </a:cubicBezTo>
                <a:cubicBezTo>
                  <a:pt x="1320940" y="244929"/>
                  <a:pt x="1393511" y="190500"/>
                  <a:pt x="1431611" y="157843"/>
                </a:cubicBezTo>
                <a:cubicBezTo>
                  <a:pt x="1469711" y="125186"/>
                  <a:pt x="1478783" y="94343"/>
                  <a:pt x="1475154" y="70757"/>
                </a:cubicBezTo>
                <a:cubicBezTo>
                  <a:pt x="1471525" y="47171"/>
                  <a:pt x="1475153" y="27214"/>
                  <a:pt x="1409839" y="16328"/>
                </a:cubicBezTo>
                <a:cubicBezTo>
                  <a:pt x="1344525" y="5442"/>
                  <a:pt x="1193939" y="0"/>
                  <a:pt x="1083268" y="5443"/>
                </a:cubicBezTo>
                <a:cubicBezTo>
                  <a:pt x="972597" y="10886"/>
                  <a:pt x="863739" y="36285"/>
                  <a:pt x="745811" y="48985"/>
                </a:cubicBezTo>
                <a:cubicBezTo>
                  <a:pt x="627883" y="61685"/>
                  <a:pt x="466411" y="59872"/>
                  <a:pt x="375697" y="81643"/>
                </a:cubicBezTo>
                <a:cubicBezTo>
                  <a:pt x="284983" y="103414"/>
                  <a:pt x="248696" y="143328"/>
                  <a:pt x="201525" y="179614"/>
                </a:cubicBezTo>
                <a:cubicBezTo>
                  <a:pt x="154354" y="215900"/>
                  <a:pt x="121696" y="248557"/>
                  <a:pt x="92668" y="299357"/>
                </a:cubicBezTo>
                <a:cubicBezTo>
                  <a:pt x="63640" y="350157"/>
                  <a:pt x="38240" y="426357"/>
                  <a:pt x="27354" y="484414"/>
                </a:cubicBezTo>
                <a:cubicBezTo>
                  <a:pt x="16468" y="542471"/>
                  <a:pt x="0" y="604436"/>
                  <a:pt x="27354" y="647700"/>
                </a:cubicBezTo>
                <a:cubicBezTo>
                  <a:pt x="54708" y="690964"/>
                  <a:pt x="159727" y="739461"/>
                  <a:pt x="191477" y="743997"/>
                </a:cubicBezTo>
              </a:path>
            </a:pathLst>
          </a:custGeom>
          <a:solidFill>
            <a:srgbClr val="FF0000">
              <a:alpha val="37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10.webshots.com/10/4/22/38/143942238PrEHYJ_fs.jpg"/>
          <p:cNvPicPr>
            <a:picLocks noChangeAspect="1" noChangeArrowheads="1"/>
          </p:cNvPicPr>
          <p:nvPr/>
        </p:nvPicPr>
        <p:blipFill>
          <a:blip r:embed="rId3"/>
          <a:srcRect/>
          <a:stretch>
            <a:fillRect/>
          </a:stretch>
        </p:blipFill>
        <p:spPr bwMode="auto">
          <a:xfrm>
            <a:off x="-1" y="0"/>
            <a:ext cx="10291217"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4695</TotalTime>
  <Words>2035</Words>
  <Application>Microsoft Office PowerPoint</Application>
  <PresentationFormat>On-screen Show (4:3)</PresentationFormat>
  <Paragraphs>156</Paragraphs>
  <Slides>56</Slides>
  <Notes>51</Notes>
  <HiddenSlides>10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Springs, Big Bend.ppt</dc:title>
  <dc:creator>Gary Jacobson</dc:creator>
  <cp:lastModifiedBy>Gary Jacobson</cp:lastModifiedBy>
  <cp:revision>60</cp:revision>
  <dcterms:created xsi:type="dcterms:W3CDTF">2005-04-29T17:29:50Z</dcterms:created>
  <dcterms:modified xsi:type="dcterms:W3CDTF">2009-03-28T19:00:29Z</dcterms:modified>
</cp:coreProperties>
</file>